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sldIdLst>
    <p:sldId id="256" r:id="rId2"/>
    <p:sldId id="257" r:id="rId3"/>
    <p:sldId id="258" r:id="rId4"/>
    <p:sldId id="259" r:id="rId5"/>
    <p:sldId id="260" r:id="rId6"/>
    <p:sldId id="265" r:id="rId7"/>
    <p:sldId id="262" r:id="rId8"/>
    <p:sldId id="263" r:id="rId9"/>
    <p:sldId id="264" r:id="rId10"/>
    <p:sldId id="266" r:id="rId11"/>
    <p:sldId id="277" r:id="rId12"/>
    <p:sldId id="276" r:id="rId13"/>
    <p:sldId id="279" r:id="rId14"/>
    <p:sldId id="307" r:id="rId15"/>
    <p:sldId id="268" r:id="rId16"/>
    <p:sldId id="267" r:id="rId17"/>
    <p:sldId id="271" r:id="rId18"/>
    <p:sldId id="261" r:id="rId19"/>
    <p:sldId id="298" r:id="rId20"/>
    <p:sldId id="270" r:id="rId21"/>
    <p:sldId id="308" r:id="rId22"/>
    <p:sldId id="305" r:id="rId23"/>
    <p:sldId id="274" r:id="rId24"/>
    <p:sldId id="302" r:id="rId25"/>
    <p:sldId id="303" r:id="rId26"/>
    <p:sldId id="304" r:id="rId27"/>
    <p:sldId id="293" r:id="rId28"/>
    <p:sldId id="306" r:id="rId29"/>
    <p:sldId id="299" r:id="rId30"/>
    <p:sldId id="300" r:id="rId31"/>
    <p:sldId id="301" r:id="rId32"/>
    <p:sldId id="280" r:id="rId33"/>
    <p:sldId id="282" r:id="rId34"/>
    <p:sldId id="284" r:id="rId35"/>
    <p:sldId id="283" r:id="rId36"/>
    <p:sldId id="281"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73" d="100"/>
          <a:sy n="73" d="100"/>
        </p:scale>
        <p:origin x="6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504522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87025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F51CE6-40DC-4D41-A2EF-C9977BEDD97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99363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920824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34259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90811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727003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560296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35134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5376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44191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80644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5A5077-A062-4647-91E7-ED73149ED812}"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95376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5A5077-A062-4647-91E7-ED73149ED812}"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8463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A5077-A062-4647-91E7-ED73149ED812}"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92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39465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288513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5A5077-A062-4647-91E7-ED73149ED812}" type="datetimeFigureOut">
              <a:rPr lang="en-IN" smtClean="0"/>
              <a:t>27-03-2024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FF51CE6-40DC-4D41-A2EF-C9977BEDD97B}" type="slidenum">
              <a:rPr lang="en-IN" smtClean="0"/>
              <a:t>‹#›</a:t>
            </a:fld>
            <a:endParaRPr lang="en-IN"/>
          </a:p>
        </p:txBody>
      </p:sp>
    </p:spTree>
    <p:extLst>
      <p:ext uri="{BB962C8B-B14F-4D97-AF65-F5344CB8AC3E}">
        <p14:creationId xmlns:p14="http://schemas.microsoft.com/office/powerpoint/2010/main" val="505440947"/>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C6BD1AD-E872-F7B8-6680-C2B1D757B8EB}"/>
              </a:ext>
            </a:extLst>
          </p:cNvPr>
          <p:cNvSpPr>
            <a:spLocks noGrp="1"/>
          </p:cNvSpPr>
          <p:nvPr>
            <p:ph type="title"/>
          </p:nvPr>
        </p:nvSpPr>
        <p:spPr>
          <a:xfrm>
            <a:off x="603381" y="297479"/>
            <a:ext cx="10448732" cy="609730"/>
          </a:xfrm>
        </p:spPr>
        <p:txBody>
          <a:bodyPr>
            <a:noAutofit/>
          </a:bodyPr>
          <a:lstStyle/>
          <a:p>
            <a:pPr algn="ctr"/>
            <a:r>
              <a:rPr lang="en-IN" sz="3600" b="1" dirty="0">
                <a:solidFill>
                  <a:srgbClr val="002060"/>
                </a:solidFill>
                <a:highlight>
                  <a:srgbClr val="C0C0C0"/>
                </a:highlight>
                <a:latin typeface="Times New Roman" panose="02020603050405020304" pitchFamily="18" charset="0"/>
                <a:cs typeface="Times New Roman" panose="02020603050405020304" pitchFamily="18" charset="0"/>
              </a:rPr>
              <a:t>REAL LIFE LAB (RLL) PROJECT</a:t>
            </a:r>
          </a:p>
        </p:txBody>
      </p:sp>
      <p:sp>
        <p:nvSpPr>
          <p:cNvPr id="5" name="Content Placeholder 4">
            <a:extLst>
              <a:ext uri="{FF2B5EF4-FFF2-40B4-BE49-F238E27FC236}">
                <a16:creationId xmlns:a16="http://schemas.microsoft.com/office/drawing/2014/main" xmlns="" id="{8E4E093E-D46D-C97E-3090-C38E1099DE6A}"/>
              </a:ext>
            </a:extLst>
          </p:cNvPr>
          <p:cNvSpPr>
            <a:spLocks noGrp="1"/>
          </p:cNvSpPr>
          <p:nvPr>
            <p:ph idx="1"/>
          </p:nvPr>
        </p:nvSpPr>
        <p:spPr>
          <a:xfrm>
            <a:off x="6391467" y="2913528"/>
            <a:ext cx="5603309" cy="3646993"/>
          </a:xfrm>
        </p:spPr>
        <p:txBody>
          <a:bodyPr>
            <a:noAutofit/>
          </a:bodyPr>
          <a:lstStyle/>
          <a:p>
            <a:pPr marL="0" lvl="0" indent="0" defTabSz="914439">
              <a:spcBef>
                <a:spcPts val="1001"/>
              </a:spcBef>
              <a:buNone/>
              <a:defRPr/>
            </a:pPr>
            <a:r>
              <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Presented By :</a:t>
            </a:r>
            <a:r>
              <a:rPr lang="en-US" sz="1600" b="1" dirty="0">
                <a:latin typeface="Times New Roman" panose="02020603050405020304" pitchFamily="18" charset="0"/>
                <a:cs typeface="Times New Roman" panose="02020603050405020304" pitchFamily="18" charset="0"/>
              </a:rPr>
              <a:t> </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1. Manisha Saha                          (2587555)</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2. Lingareddy Surya Vardhan	(2587353)</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3. M Sriama Madusuthanan	(2587776)</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4. Mohammed Irshan	(2587116)</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5. Krithika Kumari		(2586749)</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6. Meghana D		(2587305)</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7. Mythika Kanthasami	(2587518)</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8. Nirmal Gupta        	(2587629)</a:t>
            </a:r>
            <a:endParaRPr kumimoji="0" lang="en-US" sz="16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0" indent="0">
              <a:buNone/>
            </a:pPr>
            <a:endParaRPr lang="en-IN" sz="1400" dirty="0"/>
          </a:p>
        </p:txBody>
      </p:sp>
      <p:sp>
        <p:nvSpPr>
          <p:cNvPr id="6" name="Text Placeholder 5">
            <a:extLst>
              <a:ext uri="{FF2B5EF4-FFF2-40B4-BE49-F238E27FC236}">
                <a16:creationId xmlns:a16="http://schemas.microsoft.com/office/drawing/2014/main" xmlns="" id="{0AEE0023-9079-C4F1-5A97-59CC473160FA}"/>
              </a:ext>
            </a:extLst>
          </p:cNvPr>
          <p:cNvSpPr>
            <a:spLocks noGrp="1"/>
          </p:cNvSpPr>
          <p:nvPr>
            <p:ph type="body" sz="half" idx="2"/>
          </p:nvPr>
        </p:nvSpPr>
        <p:spPr>
          <a:xfrm rot="10800000" flipV="1">
            <a:off x="233269" y="1347365"/>
            <a:ext cx="10523377" cy="929304"/>
          </a:xfrm>
        </p:spPr>
        <p:txBody>
          <a:bodyPr>
            <a:noAutofit/>
          </a:bodyPr>
          <a:lstStyle/>
          <a:p>
            <a:pPr algn="ctr">
              <a:lnSpc>
                <a:spcPct val="100000"/>
              </a:lnSpc>
            </a:pPr>
            <a:r>
              <a:rPr lang="en-IN" sz="4000" b="1" dirty="0">
                <a:solidFill>
                  <a:srgbClr val="C00000"/>
                </a:solidFill>
                <a:latin typeface="Times New Roman" panose="02020603050405020304" pitchFamily="18" charset="0"/>
                <a:cs typeface="Times New Roman" panose="02020603050405020304" pitchFamily="18" charset="0"/>
              </a:rPr>
              <a:t>PROJECT </a:t>
            </a:r>
            <a:r>
              <a:rPr lang="en-IN" sz="4000" b="1">
                <a:solidFill>
                  <a:srgbClr val="C00000"/>
                </a:solidFill>
                <a:latin typeface="Times New Roman" panose="02020603050405020304" pitchFamily="18" charset="0"/>
                <a:cs typeface="Times New Roman" panose="02020603050405020304" pitchFamily="18" charset="0"/>
              </a:rPr>
              <a:t>NAME : ONLINE PHARMACY APPLICATION</a:t>
            </a:r>
          </a:p>
          <a:p>
            <a:pPr algn="ctr">
              <a:lnSpc>
                <a:spcPct val="100000"/>
              </a:lnSpc>
            </a:pPr>
            <a:r>
              <a:rPr lang="en-IN" sz="4000" b="1">
                <a:solidFill>
                  <a:schemeClr val="bg1"/>
                </a:solidFill>
                <a:latin typeface="Times New Roman" panose="02020603050405020304" pitchFamily="18" charset="0"/>
                <a:cs typeface="Times New Roman" panose="02020603050405020304" pitchFamily="18" charset="0"/>
              </a:rPr>
              <a:t>  </a:t>
            </a:r>
          </a:p>
        </p:txBody>
      </p:sp>
      <p:sp>
        <p:nvSpPr>
          <p:cNvPr id="14" name="Oval 13">
            <a:extLst>
              <a:ext uri="{FF2B5EF4-FFF2-40B4-BE49-F238E27FC236}">
                <a16:creationId xmlns:a16="http://schemas.microsoft.com/office/drawing/2014/main" xmlns="" id="{C0550935-807A-7BC9-2E8E-0D22589461AC}"/>
              </a:ext>
            </a:extLst>
          </p:cNvPr>
          <p:cNvSpPr/>
          <p:nvPr/>
        </p:nvSpPr>
        <p:spPr>
          <a:xfrm>
            <a:off x="10039737" y="737635"/>
            <a:ext cx="1548882" cy="774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GROUP</a:t>
            </a:r>
          </a:p>
          <a:p>
            <a:pPr algn="ctr"/>
            <a:r>
              <a:rPr lang="en-IN" dirty="0">
                <a:latin typeface="Times New Roman" panose="02020603050405020304" pitchFamily="18" charset="0"/>
                <a:cs typeface="Times New Roman" panose="02020603050405020304" pitchFamily="18" charset="0"/>
              </a:rPr>
              <a:t>4</a:t>
            </a:r>
          </a:p>
        </p:txBody>
      </p:sp>
      <p:pic>
        <p:nvPicPr>
          <p:cNvPr id="3" name="Picture 2">
            <a:extLst>
              <a:ext uri="{FF2B5EF4-FFF2-40B4-BE49-F238E27FC236}">
                <a16:creationId xmlns:a16="http://schemas.microsoft.com/office/drawing/2014/main" xmlns="" id="{33E2FBE3-6101-BA53-40C7-02BA10ADB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48" y="3164541"/>
            <a:ext cx="4862269" cy="3395980"/>
          </a:xfrm>
          <a:prstGeom prst="rect">
            <a:avLst/>
          </a:prstGeom>
        </p:spPr>
      </p:pic>
    </p:spTree>
    <p:extLst>
      <p:ext uri="{BB962C8B-B14F-4D97-AF65-F5344CB8AC3E}">
        <p14:creationId xmlns:p14="http://schemas.microsoft.com/office/powerpoint/2010/main" val="32592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47F6AE-842B-78D5-901E-1506D52B7063}"/>
              </a:ext>
            </a:extLst>
          </p:cNvPr>
          <p:cNvSpPr>
            <a:spLocks noGrp="1"/>
          </p:cNvSpPr>
          <p:nvPr>
            <p:ph type="title"/>
          </p:nvPr>
        </p:nvSpPr>
        <p:spPr>
          <a:xfrm>
            <a:off x="267870" y="1940768"/>
            <a:ext cx="3464376" cy="2071396"/>
          </a:xfrm>
        </p:spPr>
        <p:txBody>
          <a:bodyPr>
            <a:normAutofit fontScale="90000"/>
          </a:bodyPr>
          <a:lstStyle/>
          <a:p>
            <a:pPr marL="285750" indent="-285750">
              <a:lnSpc>
                <a:spcPct val="150000"/>
              </a:lnSpc>
              <a:buFont typeface="Wingdings" panose="05000000000000000000" pitchFamily="2" charset="2"/>
              <a:buChar char="v"/>
            </a:pPr>
            <a:r>
              <a:rPr lang="en-IN" sz="2200" cap="none" dirty="0">
                <a:latin typeface="Times New Roman" panose="02020603050405020304" pitchFamily="18" charset="0"/>
                <a:cs typeface="Times New Roman" panose="02020603050405020304" pitchFamily="18" charset="0"/>
              </a:rPr>
              <a:t>At welcome page we </a:t>
            </a:r>
            <a:r>
              <a:rPr lang="en-IN" sz="2200" dirty="0">
                <a:latin typeface="Times New Roman" panose="02020603050405020304" pitchFamily="18" charset="0"/>
                <a:cs typeface="Times New Roman" panose="02020603050405020304" pitchFamily="18" charset="0"/>
              </a:rPr>
              <a:t>can</a:t>
            </a:r>
            <a:r>
              <a:rPr lang="en-IN" sz="2200" cap="none" dirty="0">
                <a:latin typeface="Times New Roman" panose="02020603050405020304" pitchFamily="18" charset="0"/>
                <a:cs typeface="Times New Roman" panose="02020603050405020304" pitchFamily="18" charset="0"/>
              </a:rPr>
              <a:t> access sign in and sign up </a:t>
            </a:r>
            <a:r>
              <a:rPr lang="en-IN" sz="2200" dirty="0">
                <a:latin typeface="Times New Roman" panose="02020603050405020304" pitchFamily="18" charset="0"/>
                <a:cs typeface="Times New Roman" panose="02020603050405020304" pitchFamily="18" charset="0"/>
              </a:rPr>
              <a:t>Pages.</a:t>
            </a:r>
            <a:br>
              <a:rPr lang="en-IN" sz="2200" dirty="0">
                <a:latin typeface="Times New Roman" panose="02020603050405020304" pitchFamily="18" charset="0"/>
                <a:cs typeface="Times New Roman" panose="02020603050405020304" pitchFamily="18" charset="0"/>
              </a:rPr>
            </a:br>
            <a:r>
              <a:rPr lang="en-IN" sz="2000" cap="none" dirty="0">
                <a:latin typeface="Times New Roman" panose="02020603050405020304" pitchFamily="18" charset="0"/>
                <a:cs typeface="Times New Roman" panose="02020603050405020304" pitchFamily="18" charset="0"/>
              </a:rPr>
              <a:t/>
            </a:r>
            <a:br>
              <a:rPr lang="en-IN" sz="2000" cap="none" dirty="0">
                <a:latin typeface="Times New Roman" panose="02020603050405020304" pitchFamily="18" charset="0"/>
                <a:cs typeface="Times New Roman" panose="02020603050405020304" pitchFamily="18" charset="0"/>
              </a:rPr>
            </a:br>
            <a:endParaRPr lang="en-IN" sz="2000" cap="none" dirty="0"/>
          </a:p>
        </p:txBody>
      </p:sp>
      <p:sp>
        <p:nvSpPr>
          <p:cNvPr id="3" name="Content Placeholder 2">
            <a:extLst>
              <a:ext uri="{FF2B5EF4-FFF2-40B4-BE49-F238E27FC236}">
                <a16:creationId xmlns:a16="http://schemas.microsoft.com/office/drawing/2014/main" xmlns="" id="{17AB9B99-FD73-707F-6D0B-8A427CC5C6D6}"/>
              </a:ext>
            </a:extLst>
          </p:cNvPr>
          <p:cNvSpPr>
            <a:spLocks noGrp="1"/>
          </p:cNvSpPr>
          <p:nvPr>
            <p:ph idx="1"/>
          </p:nvPr>
        </p:nvSpPr>
        <p:spPr>
          <a:xfrm>
            <a:off x="522847" y="434788"/>
            <a:ext cx="8534400" cy="1011457"/>
          </a:xfrm>
        </p:spPr>
        <p:txBody>
          <a:bodyPr>
            <a:normAutofit/>
          </a:bodyPr>
          <a:lstStyle/>
          <a:p>
            <a:pPr marL="0" indent="0" algn="ctr">
              <a:buNone/>
            </a:pPr>
            <a:r>
              <a:rPr lang="en-IN" sz="4000" b="1" dirty="0">
                <a:solidFill>
                  <a:srgbClr val="C00000"/>
                </a:solidFill>
                <a:latin typeface="Times New Roman" panose="02020603050405020304" pitchFamily="18" charset="0"/>
                <a:cs typeface="Times New Roman" panose="02020603050405020304" pitchFamily="18" charset="0"/>
              </a:rPr>
              <a:t>WELCOME PAGE</a:t>
            </a:r>
          </a:p>
        </p:txBody>
      </p:sp>
      <p:pic>
        <p:nvPicPr>
          <p:cNvPr id="6" name="Picture 5">
            <a:extLst>
              <a:ext uri="{FF2B5EF4-FFF2-40B4-BE49-F238E27FC236}">
                <a16:creationId xmlns:a16="http://schemas.microsoft.com/office/drawing/2014/main" xmlns="" id="{28A6A400-809C-52B4-B03E-3C46C7A0D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988" y="1312077"/>
            <a:ext cx="7603141" cy="4888272"/>
          </a:xfrm>
          <a:prstGeom prst="rect">
            <a:avLst/>
          </a:prstGeom>
        </p:spPr>
      </p:pic>
    </p:spTree>
    <p:extLst>
      <p:ext uri="{BB962C8B-B14F-4D97-AF65-F5344CB8AC3E}">
        <p14:creationId xmlns:p14="http://schemas.microsoft.com/office/powerpoint/2010/main" val="265659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94F1EF-3AFC-2C15-7F10-8CBED464E369}"/>
              </a:ext>
            </a:extLst>
          </p:cNvPr>
          <p:cNvSpPr>
            <a:spLocks noGrp="1"/>
          </p:cNvSpPr>
          <p:nvPr>
            <p:ph type="ctrTitle"/>
          </p:nvPr>
        </p:nvSpPr>
        <p:spPr>
          <a:xfrm>
            <a:off x="684212" y="461866"/>
            <a:ext cx="8001000" cy="788438"/>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SIGN UP</a:t>
            </a:r>
          </a:p>
        </p:txBody>
      </p:sp>
      <p:sp>
        <p:nvSpPr>
          <p:cNvPr id="3" name="Subtitle 2">
            <a:extLst>
              <a:ext uri="{FF2B5EF4-FFF2-40B4-BE49-F238E27FC236}">
                <a16:creationId xmlns:a16="http://schemas.microsoft.com/office/drawing/2014/main" xmlns="" id="{63394ED0-2B4F-BB3A-1BA6-B46F369925E9}"/>
              </a:ext>
            </a:extLst>
          </p:cNvPr>
          <p:cNvSpPr>
            <a:spLocks noGrp="1"/>
          </p:cNvSpPr>
          <p:nvPr>
            <p:ph type="subTitle" idx="1"/>
          </p:nvPr>
        </p:nvSpPr>
        <p:spPr>
          <a:xfrm>
            <a:off x="684212" y="1772817"/>
            <a:ext cx="3290629" cy="4018384"/>
          </a:xfrm>
        </p:spPr>
        <p:txBody>
          <a:bodyPr>
            <a:normAutofit/>
          </a:bodyPr>
          <a:lstStyle/>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sign-up page the admin and users can able to register their profile by giving the user name and password.</a:t>
            </a:r>
          </a:p>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If you want to enter into profile we need to create profile for admin/user.</a:t>
            </a:r>
          </a:p>
          <a:p>
            <a:pPr marL="342900" indent="-342900">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endParaRPr lang="en-IN" dirty="0"/>
          </a:p>
        </p:txBody>
      </p:sp>
      <p:pic>
        <p:nvPicPr>
          <p:cNvPr id="6" name="Content Placeholder 3">
            <a:extLst>
              <a:ext uri="{FF2B5EF4-FFF2-40B4-BE49-F238E27FC236}">
                <a16:creationId xmlns:a16="http://schemas.microsoft.com/office/drawing/2014/main" xmlns="" id="{C729136D-6614-7D0F-E182-D54917369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841" y="1772817"/>
            <a:ext cx="7825501" cy="3778250"/>
          </a:xfrm>
          <a:prstGeom prst="rect">
            <a:avLst/>
          </a:prstGeom>
        </p:spPr>
      </p:pic>
    </p:spTree>
    <p:extLst>
      <p:ext uri="{BB962C8B-B14F-4D97-AF65-F5344CB8AC3E}">
        <p14:creationId xmlns:p14="http://schemas.microsoft.com/office/powerpoint/2010/main" val="343807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B588F-17D2-D482-C951-FACEC4BC3017}"/>
              </a:ext>
            </a:extLst>
          </p:cNvPr>
          <p:cNvSpPr>
            <a:spLocks noGrp="1"/>
          </p:cNvSpPr>
          <p:nvPr>
            <p:ph type="ctrTitle"/>
          </p:nvPr>
        </p:nvSpPr>
        <p:spPr>
          <a:xfrm>
            <a:off x="618897" y="303244"/>
            <a:ext cx="8001000" cy="835091"/>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SIGN IN(Admin and user)</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AFB7F9EB-8BE4-C6EA-AF5E-E2FE40A0EBBA}"/>
              </a:ext>
            </a:extLst>
          </p:cNvPr>
          <p:cNvSpPr>
            <a:spLocks noGrp="1"/>
          </p:cNvSpPr>
          <p:nvPr>
            <p:ph type="subTitle" idx="1"/>
          </p:nvPr>
        </p:nvSpPr>
        <p:spPr>
          <a:xfrm>
            <a:off x="684212" y="1772816"/>
            <a:ext cx="3225315" cy="4422711"/>
          </a:xfrm>
        </p:spPr>
        <p:txBody>
          <a:bodyPr>
            <a:normAutofit/>
          </a:bodyPr>
          <a:lstStyle/>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this page the admin and user can able to login to their profile using their credentials.</a:t>
            </a:r>
          </a:p>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If the credentials doesn’t match then it shows an error.</a:t>
            </a:r>
          </a:p>
        </p:txBody>
      </p:sp>
      <p:pic>
        <p:nvPicPr>
          <p:cNvPr id="6" name="Picture 5">
            <a:extLst>
              <a:ext uri="{FF2B5EF4-FFF2-40B4-BE49-F238E27FC236}">
                <a16:creationId xmlns:a16="http://schemas.microsoft.com/office/drawing/2014/main" xmlns="" id="{A089FC0F-4C18-1324-7364-59912E0D7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804" y="1685365"/>
            <a:ext cx="5375784" cy="4903694"/>
          </a:xfrm>
          <a:prstGeom prst="rect">
            <a:avLst/>
          </a:prstGeom>
        </p:spPr>
      </p:pic>
    </p:spTree>
    <p:extLst>
      <p:ext uri="{BB962C8B-B14F-4D97-AF65-F5344CB8AC3E}">
        <p14:creationId xmlns:p14="http://schemas.microsoft.com/office/powerpoint/2010/main" val="82492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7D039F-63AE-2B97-ECB5-BF9346424E4C}"/>
              </a:ext>
            </a:extLst>
          </p:cNvPr>
          <p:cNvSpPr>
            <a:spLocks noGrp="1"/>
          </p:cNvSpPr>
          <p:nvPr>
            <p:ph type="ctrTitle"/>
          </p:nvPr>
        </p:nvSpPr>
        <p:spPr>
          <a:xfrm>
            <a:off x="684212" y="405882"/>
            <a:ext cx="8001000" cy="853751"/>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RESET PASSWORD</a:t>
            </a:r>
          </a:p>
        </p:txBody>
      </p:sp>
      <p:sp>
        <p:nvSpPr>
          <p:cNvPr id="3" name="Subtitle 2">
            <a:extLst>
              <a:ext uri="{FF2B5EF4-FFF2-40B4-BE49-F238E27FC236}">
                <a16:creationId xmlns:a16="http://schemas.microsoft.com/office/drawing/2014/main" xmlns="" id="{AEDC3A6D-B5B2-8D86-FFD7-DEF0EED9A9C0}"/>
              </a:ext>
            </a:extLst>
          </p:cNvPr>
          <p:cNvSpPr>
            <a:spLocks noGrp="1"/>
          </p:cNvSpPr>
          <p:nvPr>
            <p:ph type="subTitle" idx="1"/>
          </p:nvPr>
        </p:nvSpPr>
        <p:spPr>
          <a:xfrm>
            <a:off x="1488141" y="1791479"/>
            <a:ext cx="3711388" cy="3999722"/>
          </a:xfrm>
        </p:spPr>
        <p:txBody>
          <a:bodyPr>
            <a:normAutofit/>
          </a:bodyPr>
          <a:lstStyle/>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reset password module the user and admin can reset the password by using their user name.</a:t>
            </a:r>
          </a:p>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Rest Page, the user &amp; admin can give their email address for resetting password</a:t>
            </a:r>
          </a:p>
          <a:p>
            <a:pPr>
              <a:lnSpc>
                <a:spcPct val="150000"/>
              </a:lnSpc>
            </a:pPr>
            <a:endParaRPr lang="en-IN" cap="none"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pPr>
              <a:lnSpc>
                <a:spcPct val="150000"/>
              </a:lnSpc>
            </a:pPr>
            <a:endParaRPr lang="en-IN" cap="none"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5226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7D039F-63AE-2B97-ECB5-BF9346424E4C}"/>
              </a:ext>
            </a:extLst>
          </p:cNvPr>
          <p:cNvSpPr>
            <a:spLocks noGrp="1"/>
          </p:cNvSpPr>
          <p:nvPr>
            <p:ph type="ctrTitle"/>
          </p:nvPr>
        </p:nvSpPr>
        <p:spPr>
          <a:xfrm>
            <a:off x="2689412" y="405882"/>
            <a:ext cx="5995800" cy="853751"/>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NAVIGATION PAGE</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AEDC3A6D-B5B2-8D86-FFD7-DEF0EED9A9C0}"/>
              </a:ext>
            </a:extLst>
          </p:cNvPr>
          <p:cNvSpPr>
            <a:spLocks noGrp="1"/>
          </p:cNvSpPr>
          <p:nvPr>
            <p:ph type="subTitle" idx="1"/>
          </p:nvPr>
        </p:nvSpPr>
        <p:spPr>
          <a:xfrm>
            <a:off x="1488141" y="1791479"/>
            <a:ext cx="3711388" cy="3999722"/>
          </a:xfrm>
        </p:spPr>
        <p:txBody>
          <a:bodyPr>
            <a:normAutofit/>
          </a:bodyPr>
          <a:lstStyle/>
          <a:p>
            <a:pPr>
              <a:lnSpc>
                <a:spcPct val="150000"/>
              </a:lnSpc>
            </a:pPr>
            <a:endParaRPr lang="en-IN" cap="none"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IN" cap="none"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pPr>
              <a:lnSpc>
                <a:spcPct val="150000"/>
              </a:lnSpc>
            </a:pPr>
            <a:endParaRPr lang="en-IN" cap="none"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B5DA763A-F8D3-100B-343C-B506F33C5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434" y="1568824"/>
            <a:ext cx="9400084" cy="4433280"/>
          </a:xfrm>
          <a:prstGeom prst="rect">
            <a:avLst/>
          </a:prstGeom>
        </p:spPr>
      </p:pic>
    </p:spTree>
    <p:extLst>
      <p:ext uri="{BB962C8B-B14F-4D97-AF65-F5344CB8AC3E}">
        <p14:creationId xmlns:p14="http://schemas.microsoft.com/office/powerpoint/2010/main" val="181641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D18E8A-33A8-2570-D8B9-A2F5300FF267}"/>
              </a:ext>
            </a:extLst>
          </p:cNvPr>
          <p:cNvSpPr>
            <a:spLocks noGrp="1"/>
          </p:cNvSpPr>
          <p:nvPr>
            <p:ph idx="1"/>
          </p:nvPr>
        </p:nvSpPr>
        <p:spPr>
          <a:xfrm>
            <a:off x="684212" y="685801"/>
            <a:ext cx="8534400" cy="947056"/>
          </a:xfrm>
        </p:spPr>
        <p:txBody>
          <a:bodyPr>
            <a:normAutofit/>
          </a:bodyPr>
          <a:lstStyle/>
          <a:p>
            <a:pPr marL="0" indent="0" algn="ctr">
              <a:buNone/>
            </a:pPr>
            <a:r>
              <a:rPr lang="en-IN" sz="4000" b="1">
                <a:solidFill>
                  <a:srgbClr val="C00000"/>
                </a:solidFill>
                <a:latin typeface="Times New Roman" panose="02020603050405020304" pitchFamily="18" charset="0"/>
                <a:cs typeface="Times New Roman" panose="02020603050405020304" pitchFamily="18" charset="0"/>
              </a:rPr>
              <a:t>USER HOME</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A7A751BD-F0E0-B4CA-EE49-796C0189AA57}"/>
              </a:ext>
            </a:extLst>
          </p:cNvPr>
          <p:cNvSpPr txBox="1"/>
          <p:nvPr/>
        </p:nvSpPr>
        <p:spPr>
          <a:xfrm>
            <a:off x="684212" y="2001336"/>
            <a:ext cx="3609881" cy="4653646"/>
          </a:xfrm>
          <a:prstGeom prst="rect">
            <a:avLst/>
          </a:prstGeom>
          <a:noFill/>
        </p:spPr>
        <p:txBody>
          <a:bodyPr wrap="square">
            <a:spAutoFit/>
          </a:bodyPr>
          <a:lstStyle/>
          <a:p>
            <a:pPr marL="342900" indent="-342900" algn="l">
              <a:lnSpc>
                <a:spcPct val="150000"/>
              </a:lnSpc>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After Successful login by the user, the user can search the medicines in 2 ways</a:t>
            </a:r>
            <a:endParaRPr lang="en-US" sz="2000" b="0" i="0" dirty="0">
              <a:effectLst/>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User can search the required medicines by using Name of the medicine</a:t>
            </a:r>
          </a:p>
          <a:p>
            <a:pPr marL="342900" indent="-342900" algn="l">
              <a:lnSpc>
                <a:spcPct val="150000"/>
              </a:lnSpc>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User can also search for the medicines on the basis of diseases.</a:t>
            </a:r>
          </a:p>
          <a:p>
            <a:pPr marL="342900" indent="-342900" algn="l">
              <a:lnSpc>
                <a:spcPct val="150000"/>
              </a:lnSpc>
              <a:buFont typeface="Wingdings" panose="05000000000000000000" pitchFamily="2" charset="2"/>
              <a:buChar char="v"/>
            </a:pPr>
            <a:endParaRPr lang="en-US" sz="2000" b="0"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B9B79DA6-4EBC-975F-B9B2-24A745A8A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105" y="1853332"/>
            <a:ext cx="6938682" cy="3727636"/>
          </a:xfrm>
          <a:prstGeom prst="rect">
            <a:avLst/>
          </a:prstGeom>
        </p:spPr>
      </p:pic>
    </p:spTree>
    <p:extLst>
      <p:ext uri="{BB962C8B-B14F-4D97-AF65-F5344CB8AC3E}">
        <p14:creationId xmlns:p14="http://schemas.microsoft.com/office/powerpoint/2010/main" val="800601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2193F-8112-1E18-5A2B-DC233DC720E7}"/>
              </a:ext>
            </a:extLst>
          </p:cNvPr>
          <p:cNvSpPr>
            <a:spLocks noGrp="1"/>
          </p:cNvSpPr>
          <p:nvPr>
            <p:ph type="title"/>
          </p:nvPr>
        </p:nvSpPr>
        <p:spPr>
          <a:xfrm>
            <a:off x="684212" y="1873624"/>
            <a:ext cx="3869127" cy="4120776"/>
          </a:xfrm>
        </p:spPr>
        <p:txBody>
          <a:bodyPr>
            <a:normAutofit/>
          </a:bodyPr>
          <a:lstStyle/>
          <a:p>
            <a:pPr marL="285750" indent="-285750">
              <a:lnSpc>
                <a:spcPct val="150000"/>
              </a:lnSpc>
            </a:pPr>
            <a:r>
              <a:rPr lang="en-IN" dirty="0">
                <a:latin typeface="+mj-lt"/>
              </a:rPr>
              <a:t/>
            </a:r>
            <a:br>
              <a:rPr lang="en-IN" dirty="0">
                <a:latin typeface="+mj-lt"/>
              </a:rPr>
            </a:br>
            <a:endParaRPr lang="en-IN" dirty="0"/>
          </a:p>
        </p:txBody>
      </p:sp>
      <p:sp>
        <p:nvSpPr>
          <p:cNvPr id="3" name="Content Placeholder 2">
            <a:extLst>
              <a:ext uri="{FF2B5EF4-FFF2-40B4-BE49-F238E27FC236}">
                <a16:creationId xmlns:a16="http://schemas.microsoft.com/office/drawing/2014/main" xmlns="" id="{7EDB0DB2-1C16-29F7-FFA1-1E68BAC48DC5}"/>
              </a:ext>
            </a:extLst>
          </p:cNvPr>
          <p:cNvSpPr>
            <a:spLocks noGrp="1"/>
          </p:cNvSpPr>
          <p:nvPr>
            <p:ph idx="1"/>
          </p:nvPr>
        </p:nvSpPr>
        <p:spPr>
          <a:xfrm>
            <a:off x="684211" y="685801"/>
            <a:ext cx="9784735" cy="1035424"/>
          </a:xfrm>
        </p:spPr>
        <p:txBody>
          <a:bodyPr>
            <a:normAutofit/>
          </a:bodyPr>
          <a:lstStyle/>
          <a:p>
            <a:pPr marL="0" indent="0" algn="ctr">
              <a:buNone/>
            </a:pPr>
            <a:r>
              <a:rPr lang="en-IN" sz="4000" b="1">
                <a:solidFill>
                  <a:srgbClr val="C00000"/>
                </a:solidFill>
                <a:latin typeface="Times New Roman" panose="02020603050405020304" pitchFamily="18" charset="0"/>
                <a:cs typeface="Times New Roman" panose="02020603050405020304" pitchFamily="18" charset="0"/>
              </a:rPr>
              <a:t>MEDICINE INFORMATION</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3E25C51-1615-4172-7E71-DEDBDD6D2289}"/>
              </a:ext>
            </a:extLst>
          </p:cNvPr>
          <p:cNvSpPr txBox="1"/>
          <p:nvPr/>
        </p:nvSpPr>
        <p:spPr>
          <a:xfrm>
            <a:off x="684212" y="1873624"/>
            <a:ext cx="3869127" cy="2345322"/>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Admin </a:t>
            </a:r>
            <a:r>
              <a:rPr lang="en-IN" sz="2000">
                <a:latin typeface="Times New Roman" panose="02020603050405020304" pitchFamily="18" charset="0"/>
                <a:cs typeface="Times New Roman" panose="02020603050405020304" pitchFamily="18" charset="0"/>
              </a:rPr>
              <a:t>login to the application using  </a:t>
            </a:r>
            <a:r>
              <a:rPr lang="en-IN" sz="2000" dirty="0">
                <a:latin typeface="Times New Roman" panose="02020603050405020304" pitchFamily="18" charset="0"/>
                <a:cs typeface="Times New Roman" panose="02020603050405020304" pitchFamily="18" charset="0"/>
              </a:rPr>
              <a:t>admin credentials.</a:t>
            </a:r>
          </a:p>
          <a:p>
            <a:pPr marL="342900" indent="-342900" algn="just">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Admin is able to restore the medicines stock in Admin dashboard</a:t>
            </a:r>
            <a:r>
              <a:rPr lang="en-IN" sz="2000"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xmlns="" id="{E0E714C3-F4DD-A364-7E42-95770DC0E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482" y="1873625"/>
            <a:ext cx="6873396" cy="4491316"/>
          </a:xfrm>
          <a:prstGeom prst="rect">
            <a:avLst/>
          </a:prstGeom>
        </p:spPr>
      </p:pic>
    </p:spTree>
    <p:extLst>
      <p:ext uri="{BB962C8B-B14F-4D97-AF65-F5344CB8AC3E}">
        <p14:creationId xmlns:p14="http://schemas.microsoft.com/office/powerpoint/2010/main" val="1029836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6E1F0-250B-A484-5FB9-C94E242990F9}"/>
              </a:ext>
            </a:extLst>
          </p:cNvPr>
          <p:cNvSpPr>
            <a:spLocks noGrp="1"/>
          </p:cNvSpPr>
          <p:nvPr>
            <p:ph type="title"/>
          </p:nvPr>
        </p:nvSpPr>
        <p:spPr>
          <a:xfrm>
            <a:off x="1640540" y="1497106"/>
            <a:ext cx="3038581" cy="3569416"/>
          </a:xfrm>
        </p:spPr>
        <p:txBody>
          <a:bodyPr>
            <a:normAutofit fontScale="90000"/>
          </a:bodyPr>
          <a:lstStyle/>
          <a:p>
            <a:pPr>
              <a:lnSpc>
                <a:spcPct val="150000"/>
              </a:lnSpc>
            </a:pPr>
            <a:r>
              <a:rPr lang="en-IN" sz="2000" dirty="0"/>
              <a:t/>
            </a:r>
            <a:br>
              <a:rPr lang="en-IN" sz="2000" dirty="0"/>
            </a:br>
            <a:r>
              <a:rPr lang="en-IN" sz="2000" dirty="0"/>
              <a:t/>
            </a:r>
            <a:br>
              <a:rPr lang="en-IN" sz="2000" dirty="0"/>
            </a:br>
            <a:r>
              <a:rPr lang="en-IN" sz="2000" dirty="0"/>
              <a:t/>
            </a:r>
            <a:br>
              <a:rPr lang="en-IN" sz="2000" dirty="0"/>
            </a:br>
            <a:r>
              <a:rPr lang="en-IN" sz="2000" dirty="0">
                <a:latin typeface="Times New Roman" panose="02020603050405020304" pitchFamily="18" charset="0"/>
                <a:cs typeface="Times New Roman" panose="02020603050405020304" pitchFamily="18" charset="0"/>
              </a:rPr>
              <a:t>In this page admin can see all users added </a:t>
            </a:r>
            <a:r>
              <a:rPr lang="en-IN" sz="2000">
                <a:latin typeface="Times New Roman" panose="02020603050405020304" pitchFamily="18" charset="0"/>
                <a:cs typeface="Times New Roman" panose="02020603050405020304" pitchFamily="18" charset="0"/>
              </a:rPr>
              <a:t>details and can able to add, update, and delete the user information, by leaving the username and password unaltered.</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344448F8-DA20-9521-942B-661149CF2027}"/>
              </a:ext>
            </a:extLst>
          </p:cNvPr>
          <p:cNvSpPr>
            <a:spLocks noGrp="1"/>
          </p:cNvSpPr>
          <p:nvPr>
            <p:ph type="body" idx="1"/>
          </p:nvPr>
        </p:nvSpPr>
        <p:spPr>
          <a:xfrm>
            <a:off x="684211" y="237565"/>
            <a:ext cx="8534400" cy="984745"/>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ADMIN DASHBOARD </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4C802DFF-FF82-E575-6645-173D413FA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188" y="1497106"/>
            <a:ext cx="6884439" cy="4303059"/>
          </a:xfrm>
          <a:prstGeom prst="rect">
            <a:avLst/>
          </a:prstGeom>
        </p:spPr>
      </p:pic>
    </p:spTree>
    <p:extLst>
      <p:ext uri="{BB962C8B-B14F-4D97-AF65-F5344CB8AC3E}">
        <p14:creationId xmlns:p14="http://schemas.microsoft.com/office/powerpoint/2010/main" val="25951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73C1979-4096-B174-C21F-2CC5F606C181}"/>
              </a:ext>
            </a:extLst>
          </p:cNvPr>
          <p:cNvSpPr>
            <a:spLocks noGrp="1"/>
          </p:cNvSpPr>
          <p:nvPr>
            <p:ph type="title"/>
          </p:nvPr>
        </p:nvSpPr>
        <p:spPr>
          <a:xfrm>
            <a:off x="349881" y="27184"/>
            <a:ext cx="11305626" cy="671286"/>
          </a:xfrm>
        </p:spPr>
        <p:txBody>
          <a:bodyPr>
            <a:normAutofit fontScale="90000"/>
          </a:bodyPr>
          <a:lstStyle/>
          <a:p>
            <a:pPr algn="ctr"/>
            <a:r>
              <a:rPr lang="en-IN" b="1" dirty="0">
                <a:solidFill>
                  <a:srgbClr val="C00000"/>
                </a:solidFill>
                <a:latin typeface="Times New Roman" panose="02020603050405020304" pitchFamily="18" charset="0"/>
                <a:cs typeface="Times New Roman" panose="02020603050405020304" pitchFamily="18" charset="0"/>
              </a:rPr>
              <a:t>DATABASE SCHEMA</a:t>
            </a:r>
          </a:p>
        </p:txBody>
      </p:sp>
      <p:sp>
        <p:nvSpPr>
          <p:cNvPr id="2" name="TextBox 1">
            <a:extLst>
              <a:ext uri="{FF2B5EF4-FFF2-40B4-BE49-F238E27FC236}">
                <a16:creationId xmlns:a16="http://schemas.microsoft.com/office/drawing/2014/main" xmlns="" id="{3662870F-1210-2E59-0B8E-9DB413A5DA13}"/>
              </a:ext>
            </a:extLst>
          </p:cNvPr>
          <p:cNvSpPr txBox="1"/>
          <p:nvPr/>
        </p:nvSpPr>
        <p:spPr>
          <a:xfrm>
            <a:off x="1362129" y="3820919"/>
            <a:ext cx="247261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Query  Details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0547924-DAC5-AED5-C396-D9ECB8CDB421}"/>
              </a:ext>
            </a:extLst>
          </p:cNvPr>
          <p:cNvSpPr txBox="1"/>
          <p:nvPr/>
        </p:nvSpPr>
        <p:spPr>
          <a:xfrm>
            <a:off x="1362129" y="1099895"/>
            <a:ext cx="21738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E46B5441-5A83-B7C1-513B-69357DBCE549}"/>
              </a:ext>
            </a:extLst>
          </p:cNvPr>
          <p:cNvSpPr txBox="1"/>
          <p:nvPr/>
        </p:nvSpPr>
        <p:spPr>
          <a:xfrm>
            <a:off x="8238565" y="1080483"/>
            <a:ext cx="153296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Review</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B470E7A1-1B96-E9B7-16FF-C8A8E46A76E5}"/>
              </a:ext>
            </a:extLst>
          </p:cNvPr>
          <p:cNvSpPr txBox="1"/>
          <p:nvPr/>
        </p:nvSpPr>
        <p:spPr>
          <a:xfrm>
            <a:off x="8238565" y="3944270"/>
            <a:ext cx="182921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Profile Details</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xmlns="" id="{E9247BA3-6E23-747C-563E-978D25999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4" y="1592578"/>
            <a:ext cx="4956431" cy="2199430"/>
          </a:xfrm>
          <a:prstGeom prst="rect">
            <a:avLst/>
          </a:prstGeom>
        </p:spPr>
      </p:pic>
      <p:pic>
        <p:nvPicPr>
          <p:cNvPr id="16" name="Picture 15">
            <a:extLst>
              <a:ext uri="{FF2B5EF4-FFF2-40B4-BE49-F238E27FC236}">
                <a16:creationId xmlns:a16="http://schemas.microsoft.com/office/drawing/2014/main" xmlns="" id="{A43318B1-6255-1BF8-8424-F35404B47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45" y="1532491"/>
            <a:ext cx="4956431" cy="2199430"/>
          </a:xfrm>
          <a:prstGeom prst="rect">
            <a:avLst/>
          </a:prstGeom>
        </p:spPr>
      </p:pic>
      <p:pic>
        <p:nvPicPr>
          <p:cNvPr id="18" name="Picture 17">
            <a:extLst>
              <a:ext uri="{FF2B5EF4-FFF2-40B4-BE49-F238E27FC236}">
                <a16:creationId xmlns:a16="http://schemas.microsoft.com/office/drawing/2014/main" xmlns="" id="{10566355-DFB5-84CD-31D8-9366FDFA2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162" y="4219162"/>
            <a:ext cx="4714731" cy="2337266"/>
          </a:xfrm>
          <a:prstGeom prst="rect">
            <a:avLst/>
          </a:prstGeom>
        </p:spPr>
      </p:pic>
      <p:pic>
        <p:nvPicPr>
          <p:cNvPr id="20" name="Picture 19">
            <a:extLst>
              <a:ext uri="{FF2B5EF4-FFF2-40B4-BE49-F238E27FC236}">
                <a16:creationId xmlns:a16="http://schemas.microsoft.com/office/drawing/2014/main" xmlns="" id="{5A8D4AA4-DC41-55E9-B4B2-37C071291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4749" y="4313602"/>
            <a:ext cx="4330519" cy="2199430"/>
          </a:xfrm>
          <a:prstGeom prst="rect">
            <a:avLst/>
          </a:prstGeom>
        </p:spPr>
      </p:pic>
    </p:spTree>
    <p:extLst>
      <p:ext uri="{BB962C8B-B14F-4D97-AF65-F5344CB8AC3E}">
        <p14:creationId xmlns:p14="http://schemas.microsoft.com/office/powerpoint/2010/main" val="34645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E58E5872-8052-31F4-B428-5A2A46D317A6}"/>
              </a:ext>
            </a:extLst>
          </p:cNvPr>
          <p:cNvSpPr>
            <a:spLocks noGrp="1"/>
          </p:cNvSpPr>
          <p:nvPr>
            <p:ph type="title"/>
          </p:nvPr>
        </p:nvSpPr>
        <p:spPr>
          <a:xfrm>
            <a:off x="1389529" y="618519"/>
            <a:ext cx="9657882" cy="394493"/>
          </a:xfrm>
        </p:spPr>
        <p:txBody>
          <a:bodyPr>
            <a:normAutofit fontScale="90000"/>
          </a:bodyPr>
          <a:lstStyle/>
          <a:p>
            <a:r>
              <a:rPr lang="en-IN" cap="none">
                <a:latin typeface="Times New Roman" panose="02020603050405020304" pitchFamily="18" charset="0"/>
                <a:cs typeface="Times New Roman" panose="02020603050405020304" pitchFamily="18" charset="0"/>
              </a:rPr>
              <a:t>Medicines details                                        Order details</a:t>
            </a:r>
          </a:p>
        </p:txBody>
      </p:sp>
      <p:pic>
        <p:nvPicPr>
          <p:cNvPr id="8" name="Picture 7">
            <a:extLst>
              <a:ext uri="{FF2B5EF4-FFF2-40B4-BE49-F238E27FC236}">
                <a16:creationId xmlns:a16="http://schemas.microsoft.com/office/drawing/2014/main" xmlns="" id="{FD6F35BA-0894-E032-09F9-E8115F277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244" y="1721223"/>
            <a:ext cx="5495178" cy="2865624"/>
          </a:xfrm>
          <a:prstGeom prst="rect">
            <a:avLst/>
          </a:prstGeom>
        </p:spPr>
      </p:pic>
      <p:pic>
        <p:nvPicPr>
          <p:cNvPr id="10" name="Picture 9">
            <a:extLst>
              <a:ext uri="{FF2B5EF4-FFF2-40B4-BE49-F238E27FC236}">
                <a16:creationId xmlns:a16="http://schemas.microsoft.com/office/drawing/2014/main" xmlns="" id="{F454A40B-556B-A31E-CFDB-CA655E7C1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42" y="1721223"/>
            <a:ext cx="5338394" cy="2865624"/>
          </a:xfrm>
          <a:prstGeom prst="rect">
            <a:avLst/>
          </a:prstGeom>
        </p:spPr>
      </p:pic>
    </p:spTree>
    <p:extLst>
      <p:ext uri="{BB962C8B-B14F-4D97-AF65-F5344CB8AC3E}">
        <p14:creationId xmlns:p14="http://schemas.microsoft.com/office/powerpoint/2010/main" val="198577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C8E7DBF-6D4F-F913-FD83-97F6D9996869}"/>
              </a:ext>
            </a:extLst>
          </p:cNvPr>
          <p:cNvSpPr>
            <a:spLocks noGrp="1"/>
          </p:cNvSpPr>
          <p:nvPr>
            <p:ph type="ctrTitle"/>
          </p:nvPr>
        </p:nvSpPr>
        <p:spPr>
          <a:xfrm>
            <a:off x="1524000" y="363894"/>
            <a:ext cx="9144000" cy="774442"/>
          </a:xfrm>
        </p:spPr>
        <p:txBody>
          <a:bodyPr>
            <a:normAutofit/>
          </a:bodyPr>
          <a:lstStyle/>
          <a:p>
            <a:pPr algn="ctr">
              <a:lnSpc>
                <a:spcPct val="100000"/>
              </a:lnSpc>
            </a:pPr>
            <a:r>
              <a:rPr lang="en-US" sz="4000" b="1" dirty="0">
                <a:solidFill>
                  <a:srgbClr val="C00000"/>
                </a:solidFill>
                <a:latin typeface="Times New Roman" panose="02020603050405020304" pitchFamily="18" charset="0"/>
                <a:cs typeface="Times New Roman" panose="02020603050405020304" pitchFamily="18" charset="0"/>
              </a:rPr>
              <a:t>CONTENTS</a:t>
            </a:r>
            <a:endParaRPr lang="en-IN" sz="4000" dirty="0">
              <a:solidFill>
                <a:srgbClr val="C00000"/>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xmlns="" id="{C98A07C0-A2CF-FE1D-243C-C6053080F902}"/>
              </a:ext>
            </a:extLst>
          </p:cNvPr>
          <p:cNvSpPr>
            <a:spLocks noGrp="1"/>
          </p:cNvSpPr>
          <p:nvPr>
            <p:ph type="subTitle" idx="1"/>
          </p:nvPr>
        </p:nvSpPr>
        <p:spPr>
          <a:xfrm>
            <a:off x="3138196" y="1623528"/>
            <a:ext cx="5915608" cy="4544007"/>
          </a:xfrm>
        </p:spPr>
        <p:txBody>
          <a:bodyPr>
            <a:normAutofit/>
          </a:bodyPr>
          <a:lstStyle/>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Title</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Contents </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Modules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Objective</a:t>
            </a:r>
            <a:endParaRPr lang="en-IN" sz="2000" cap="none" noProof="0" dirty="0">
              <a:solidFill>
                <a:schemeClr val="tx1"/>
              </a:solidFill>
              <a:latin typeface="Times New Roman" panose="02020603050405020304" pitchFamily="18" charset="0"/>
              <a:cs typeface="Times New Roman" panose="02020603050405020304" pitchFamily="18" charset="0"/>
            </a:endParaRP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Introduction</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lang="en-US" sz="2000" cap="none" dirty="0">
                <a:solidFill>
                  <a:schemeClr val="tx1"/>
                </a:solidFill>
                <a:latin typeface="Times New Roman" panose="02020603050405020304" pitchFamily="18" charset="0"/>
                <a:cs typeface="Times New Roman" panose="02020603050405020304" pitchFamily="18" charset="0"/>
              </a:rPr>
              <a:t>Database schema</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Admin and user components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Software requirements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lang="en-IN" sz="2000">
                <a:solidFill>
                  <a:schemeClr val="tx1"/>
                </a:solidFill>
                <a:latin typeface="Times New Roman" panose="02020603050405020304" pitchFamily="18" charset="0"/>
                <a:cs typeface="Times New Roman" panose="02020603050405020304" pitchFamily="18" charset="0"/>
              </a:rPr>
              <a:t>Online Pharmacy Application.</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Testing reports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Conclusion</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Thank you</a:t>
            </a:r>
          </a:p>
          <a:p>
            <a:endParaRPr lang="en-IN" sz="2000" dirty="0"/>
          </a:p>
        </p:txBody>
      </p:sp>
    </p:spTree>
    <p:extLst>
      <p:ext uri="{BB962C8B-B14F-4D97-AF65-F5344CB8AC3E}">
        <p14:creationId xmlns:p14="http://schemas.microsoft.com/office/powerpoint/2010/main" val="4002149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BF714C-71A6-BACC-80F0-ECD767C382AB}"/>
              </a:ext>
            </a:extLst>
          </p:cNvPr>
          <p:cNvSpPr>
            <a:spLocks noGrp="1"/>
          </p:cNvSpPr>
          <p:nvPr>
            <p:ph type="body" idx="1"/>
          </p:nvPr>
        </p:nvSpPr>
        <p:spPr>
          <a:xfrm>
            <a:off x="684211" y="374962"/>
            <a:ext cx="8534400" cy="875339"/>
          </a:xfrm>
        </p:spPr>
        <p:txBody>
          <a:bodyPr/>
          <a:lstStyle/>
          <a:p>
            <a:pPr algn="ctr"/>
            <a:r>
              <a:rPr lang="en-IN" sz="4000" b="1">
                <a:solidFill>
                  <a:srgbClr val="C00000"/>
                </a:solidFill>
                <a:latin typeface="Times New Roman" panose="02020603050405020304" pitchFamily="18" charset="0"/>
                <a:cs typeface="Times New Roman" panose="02020603050405020304" pitchFamily="18" charset="0"/>
              </a:rPr>
              <a:t>ORDER PLACEMENT BY USER</a:t>
            </a:r>
            <a:endParaRPr lang="en-IN" sz="4000" b="1" dirty="0">
              <a:solidFill>
                <a:srgbClr val="C00000"/>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xmlns="" id="{05E22215-549D-628F-771A-056C88987D4F}"/>
              </a:ext>
            </a:extLst>
          </p:cNvPr>
          <p:cNvSpPr txBox="1"/>
          <p:nvPr/>
        </p:nvSpPr>
        <p:spPr>
          <a:xfrm>
            <a:off x="1541929" y="1367727"/>
            <a:ext cx="3415553" cy="419198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On successful User login</a:t>
            </a:r>
            <a:r>
              <a:rPr lang="en-IN" sz="2000">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redirected to user </a:t>
            </a:r>
            <a:r>
              <a:rPr lang="en-IN" sz="2000" dirty="0">
                <a:latin typeface="Times New Roman" panose="02020603050405020304" pitchFamily="18" charset="0"/>
                <a:cs typeface="Times New Roman" panose="02020603050405020304" pitchFamily="18" charset="0"/>
              </a:rPr>
              <a:t>homepage/Dashboard.</a:t>
            </a:r>
          </a:p>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In that page the user can able </a:t>
            </a:r>
            <a:r>
              <a:rPr lang="en-IN" sz="2000">
                <a:latin typeface="Times New Roman" panose="02020603050405020304" pitchFamily="18" charset="0"/>
                <a:cs typeface="Times New Roman" panose="02020603050405020304" pitchFamily="18" charset="0"/>
              </a:rPr>
              <a:t>to search the prescribed medicine, if the medicine is available, user can Place their order  and also able to cancel the order.</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16C9F6F-32DE-E5C7-D911-4D1EED73D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788" y="1461247"/>
            <a:ext cx="6530547" cy="4563036"/>
          </a:xfrm>
          <a:prstGeom prst="rect">
            <a:avLst/>
          </a:prstGeom>
        </p:spPr>
      </p:pic>
    </p:spTree>
    <p:extLst>
      <p:ext uri="{BB962C8B-B14F-4D97-AF65-F5344CB8AC3E}">
        <p14:creationId xmlns:p14="http://schemas.microsoft.com/office/powerpoint/2010/main" val="115606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C8C4957B-5B8F-1C18-A759-D2B7FF40ED44}"/>
              </a:ext>
            </a:extLst>
          </p:cNvPr>
          <p:cNvSpPr>
            <a:spLocks noGrp="1"/>
          </p:cNvSpPr>
          <p:nvPr>
            <p:ph type="title"/>
          </p:nvPr>
        </p:nvSpPr>
        <p:spPr>
          <a:xfrm>
            <a:off x="3101788" y="624110"/>
            <a:ext cx="8402823" cy="666808"/>
          </a:xfrm>
        </p:spPr>
        <p:txBody>
          <a:bodyPr/>
          <a:lstStyle/>
          <a:p>
            <a:r>
              <a:rPr lang="en-IN" b="1">
                <a:solidFill>
                  <a:srgbClr val="C00000"/>
                </a:solidFill>
                <a:latin typeface="Times New Roman" panose="02020603050405020304" pitchFamily="18" charset="0"/>
                <a:cs typeface="Times New Roman" panose="02020603050405020304" pitchFamily="18" charset="0"/>
              </a:rPr>
              <a:t>ORDER VIEW BY ADMIN</a:t>
            </a:r>
          </a:p>
        </p:txBody>
      </p:sp>
      <p:pic>
        <p:nvPicPr>
          <p:cNvPr id="8" name="Picture 7">
            <a:extLst>
              <a:ext uri="{FF2B5EF4-FFF2-40B4-BE49-F238E27FC236}">
                <a16:creationId xmlns:a16="http://schemas.microsoft.com/office/drawing/2014/main" xmlns="" id="{5E8AA9C5-8AA0-0E75-38C8-CB48C48F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35" y="1829599"/>
            <a:ext cx="4643717" cy="3827130"/>
          </a:xfrm>
          <a:prstGeom prst="rect">
            <a:avLst/>
          </a:prstGeom>
        </p:spPr>
      </p:pic>
      <p:pic>
        <p:nvPicPr>
          <p:cNvPr id="10" name="Picture 9">
            <a:extLst>
              <a:ext uri="{FF2B5EF4-FFF2-40B4-BE49-F238E27FC236}">
                <a16:creationId xmlns:a16="http://schemas.microsoft.com/office/drawing/2014/main" xmlns="" id="{2F15ADB3-215D-EF53-773D-2B934634F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17" y="1829598"/>
            <a:ext cx="5991801" cy="3827129"/>
          </a:xfrm>
          <a:prstGeom prst="rect">
            <a:avLst/>
          </a:prstGeom>
        </p:spPr>
      </p:pic>
    </p:spTree>
    <p:extLst>
      <p:ext uri="{BB962C8B-B14F-4D97-AF65-F5344CB8AC3E}">
        <p14:creationId xmlns:p14="http://schemas.microsoft.com/office/powerpoint/2010/main" val="125918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BF714C-71A6-BACC-80F0-ECD767C382AB}"/>
              </a:ext>
            </a:extLst>
          </p:cNvPr>
          <p:cNvSpPr>
            <a:spLocks noGrp="1"/>
          </p:cNvSpPr>
          <p:nvPr>
            <p:ph type="body" idx="1"/>
          </p:nvPr>
        </p:nvSpPr>
        <p:spPr>
          <a:xfrm>
            <a:off x="684211" y="374962"/>
            <a:ext cx="8534400" cy="875339"/>
          </a:xfrm>
        </p:spPr>
        <p:txBody>
          <a:bodyPr/>
          <a:lstStyle/>
          <a:p>
            <a:pPr algn="ctr"/>
            <a:r>
              <a:rPr lang="en-IN" sz="4000" b="1">
                <a:solidFill>
                  <a:srgbClr val="C00000"/>
                </a:solidFill>
                <a:latin typeface="Times New Roman" panose="02020603050405020304" pitchFamily="18" charset="0"/>
                <a:cs typeface="Times New Roman" panose="02020603050405020304" pitchFamily="18" charset="0"/>
              </a:rPr>
              <a:t> USER/ADMIN PROFILE</a:t>
            </a:r>
            <a:endParaRPr lang="en-IN" sz="4000" b="1" dirty="0">
              <a:solidFill>
                <a:srgbClr val="C00000"/>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xmlns="" id="{05E22215-549D-628F-771A-056C88987D4F}"/>
              </a:ext>
            </a:extLst>
          </p:cNvPr>
          <p:cNvSpPr txBox="1"/>
          <p:nvPr/>
        </p:nvSpPr>
        <p:spPr>
          <a:xfrm>
            <a:off x="1541929" y="1367727"/>
            <a:ext cx="3415553" cy="3730317"/>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The User or Customer can able to create their profile details.</a:t>
            </a:r>
            <a:endParaRPr lang="en-I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The User or Customer can able to able to their profile details in the application, as well as they can update their profile details.</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06CD465B-7697-64F2-B82C-9D1755E95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294" y="1515036"/>
            <a:ext cx="6325459" cy="4560717"/>
          </a:xfrm>
          <a:prstGeom prst="rect">
            <a:avLst/>
          </a:prstGeom>
        </p:spPr>
      </p:pic>
    </p:spTree>
    <p:extLst>
      <p:ext uri="{BB962C8B-B14F-4D97-AF65-F5344CB8AC3E}">
        <p14:creationId xmlns:p14="http://schemas.microsoft.com/office/powerpoint/2010/main" val="131861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2B8326-3028-9C9B-0CB2-1F327FAD1B1E}"/>
              </a:ext>
            </a:extLst>
          </p:cNvPr>
          <p:cNvSpPr>
            <a:spLocks noGrp="1"/>
          </p:cNvSpPr>
          <p:nvPr>
            <p:ph type="title"/>
          </p:nvPr>
        </p:nvSpPr>
        <p:spPr>
          <a:xfrm>
            <a:off x="684212" y="756298"/>
            <a:ext cx="8534401" cy="671286"/>
          </a:xfrm>
        </p:spPr>
        <p:txBody>
          <a:bodyPr>
            <a:noAutofit/>
          </a:bodyPr>
          <a:lstStyle/>
          <a:p>
            <a:pPr algn="ctr"/>
            <a:r>
              <a:rPr lang="en-US" b="1">
                <a:solidFill>
                  <a:srgbClr val="C00000"/>
                </a:solidFill>
                <a:latin typeface="Times New Roman" panose="02020603050405020304" pitchFamily="18" charset="0"/>
                <a:cs typeface="Times New Roman" panose="02020603050405020304" pitchFamily="18" charset="0"/>
              </a:rPr>
              <a:t>USER/ADMIN REVIEW</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CF13DA7B-D04B-DD24-761D-2FE6ADDE5BF4}"/>
              </a:ext>
            </a:extLst>
          </p:cNvPr>
          <p:cNvSpPr>
            <a:spLocks noGrp="1"/>
          </p:cNvSpPr>
          <p:nvPr>
            <p:ph type="body" idx="1"/>
          </p:nvPr>
        </p:nvSpPr>
        <p:spPr>
          <a:xfrm>
            <a:off x="684213" y="1996751"/>
            <a:ext cx="4214358" cy="3997649"/>
          </a:xfrm>
        </p:spPr>
        <p:txBody>
          <a:bodyPr>
            <a:normAutofit/>
          </a:bodyPr>
          <a:lstStyle/>
          <a:p>
            <a:pPr marL="285750" indent="-285750">
              <a:lnSpc>
                <a:spcPct val="150000"/>
              </a:lnSpc>
              <a:buFont typeface="Wingdings" panose="05000000000000000000" pitchFamily="2" charset="2"/>
              <a:buChar char="v"/>
            </a:pPr>
            <a:r>
              <a:rPr lang="en-IN">
                <a:solidFill>
                  <a:schemeClr val="tx1"/>
                </a:solidFill>
                <a:latin typeface="Times New Roman" panose="02020603050405020304" pitchFamily="18" charset="0"/>
                <a:cs typeface="Times New Roman" panose="02020603050405020304" pitchFamily="18" charset="0"/>
              </a:rPr>
              <a:t>User or customer can add their reviews  regarding the product or Medicines.</a:t>
            </a:r>
            <a:endParaRPr lang="en-IN" sz="2000" cap="none"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a:solidFill>
                  <a:schemeClr val="tx1"/>
                </a:solidFill>
                <a:latin typeface="Times New Roman" panose="02020603050405020304" pitchFamily="18" charset="0"/>
                <a:cs typeface="Times New Roman" panose="02020603050405020304" pitchFamily="18" charset="0"/>
              </a:rPr>
              <a:t>Apart from reviews user can also add their query or issues with the product they have ordered from the application.</a:t>
            </a:r>
            <a:endParaRPr lang="en-IN" sz="2000" cap="none"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p>
        </p:txBody>
      </p:sp>
      <p:pic>
        <p:nvPicPr>
          <p:cNvPr id="8" name="Picture 7">
            <a:extLst>
              <a:ext uri="{FF2B5EF4-FFF2-40B4-BE49-F238E27FC236}">
                <a16:creationId xmlns:a16="http://schemas.microsoft.com/office/drawing/2014/main" xmlns="" id="{2E41F8BA-E4A8-D9F1-F5A3-8A918BB5F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387" y="1527599"/>
            <a:ext cx="6272400" cy="4466801"/>
          </a:xfrm>
          <a:prstGeom prst="rect">
            <a:avLst/>
          </a:prstGeom>
        </p:spPr>
      </p:pic>
    </p:spTree>
    <p:extLst>
      <p:ext uri="{BB962C8B-B14F-4D97-AF65-F5344CB8AC3E}">
        <p14:creationId xmlns:p14="http://schemas.microsoft.com/office/powerpoint/2010/main" val="182625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A9E82-071C-DD47-17D9-80BC91789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306" y="887506"/>
            <a:ext cx="9514074" cy="5450541"/>
          </a:xfrm>
          <a:prstGeom prst="rect">
            <a:avLst/>
          </a:prstGeom>
        </p:spPr>
      </p:pic>
    </p:spTree>
    <p:extLst>
      <p:ext uri="{BB962C8B-B14F-4D97-AF65-F5344CB8AC3E}">
        <p14:creationId xmlns:p14="http://schemas.microsoft.com/office/powerpoint/2010/main" val="3536328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237B21-8618-4A42-75BD-B802B4E5C3E2}"/>
              </a:ext>
            </a:extLst>
          </p:cNvPr>
          <p:cNvSpPr>
            <a:spLocks noGrp="1"/>
          </p:cNvSpPr>
          <p:nvPr>
            <p:ph type="title"/>
          </p:nvPr>
        </p:nvSpPr>
        <p:spPr>
          <a:xfrm>
            <a:off x="2671482" y="624110"/>
            <a:ext cx="8833130" cy="469584"/>
          </a:xfrm>
        </p:spPr>
        <p:txBody>
          <a:bodyPr>
            <a:normAutofit fontScale="90000"/>
          </a:bodyPr>
          <a:lstStyle/>
          <a:p>
            <a:r>
              <a:rPr lang="en-IN" b="1">
                <a:solidFill>
                  <a:srgbClr val="C00000"/>
                </a:solidFill>
                <a:latin typeface="Times New Roman" panose="02020603050405020304" pitchFamily="18" charset="0"/>
                <a:cs typeface="Times New Roman" panose="02020603050405020304" pitchFamily="18" charset="0"/>
              </a:rPr>
              <a:t>ADMIN/USER QUERY</a:t>
            </a:r>
          </a:p>
        </p:txBody>
      </p:sp>
      <p:sp>
        <p:nvSpPr>
          <p:cNvPr id="3" name="Content Placeholder 2">
            <a:extLst>
              <a:ext uri="{FF2B5EF4-FFF2-40B4-BE49-F238E27FC236}">
                <a16:creationId xmlns:a16="http://schemas.microsoft.com/office/drawing/2014/main" xmlns="" id="{148DB0F0-08AB-8193-E883-9C0DB499BAA9}"/>
              </a:ext>
            </a:extLst>
          </p:cNvPr>
          <p:cNvSpPr>
            <a:spLocks noGrp="1"/>
          </p:cNvSpPr>
          <p:nvPr>
            <p:ph idx="1"/>
          </p:nvPr>
        </p:nvSpPr>
        <p:spPr>
          <a:xfrm>
            <a:off x="968188" y="2133599"/>
            <a:ext cx="4141694" cy="3191435"/>
          </a:xfrm>
        </p:spPr>
        <p:txBody>
          <a:bodyPr/>
          <a:lstStyle/>
          <a:p>
            <a:r>
              <a:rPr lang="en-IN" sz="2400">
                <a:solidFill>
                  <a:schemeClr val="tx1"/>
                </a:solidFill>
                <a:latin typeface="Times New Roman" panose="02020603050405020304" pitchFamily="18" charset="0"/>
                <a:cs typeface="Times New Roman" panose="02020603050405020304" pitchFamily="18" charset="0"/>
              </a:rPr>
              <a:t>Apart from reviews user can also add their query or issues with the product they have ordered from the application.</a:t>
            </a:r>
            <a:endParaRPr lang="en-IN" sz="2400" cap="none">
              <a:solidFill>
                <a:schemeClr val="tx1"/>
              </a:solidFill>
              <a:latin typeface="Times New Roman" panose="02020603050405020304" pitchFamily="18" charset="0"/>
              <a:cs typeface="Times New Roman" panose="02020603050405020304" pitchFamily="18" charset="0"/>
            </a:endParaRPr>
          </a:p>
          <a:p>
            <a:endParaRPr lang="en-IN"/>
          </a:p>
        </p:txBody>
      </p:sp>
      <p:pic>
        <p:nvPicPr>
          <p:cNvPr id="5" name="Picture 4">
            <a:extLst>
              <a:ext uri="{FF2B5EF4-FFF2-40B4-BE49-F238E27FC236}">
                <a16:creationId xmlns:a16="http://schemas.microsoft.com/office/drawing/2014/main" xmlns="" id="{2F48761E-E604-9A2C-827C-41CD79AB8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209" y="2017059"/>
            <a:ext cx="6106002" cy="3881717"/>
          </a:xfrm>
          <a:prstGeom prst="rect">
            <a:avLst/>
          </a:prstGeom>
        </p:spPr>
      </p:pic>
    </p:spTree>
    <p:extLst>
      <p:ext uri="{BB962C8B-B14F-4D97-AF65-F5344CB8AC3E}">
        <p14:creationId xmlns:p14="http://schemas.microsoft.com/office/powerpoint/2010/main" val="123182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F3A78FA-5B10-419E-D0F9-79EA4DA1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24" y="907817"/>
            <a:ext cx="10115830" cy="5042366"/>
          </a:xfrm>
          <a:prstGeom prst="rect">
            <a:avLst/>
          </a:prstGeom>
        </p:spPr>
      </p:pic>
    </p:spTree>
    <p:extLst>
      <p:ext uri="{BB962C8B-B14F-4D97-AF65-F5344CB8AC3E}">
        <p14:creationId xmlns:p14="http://schemas.microsoft.com/office/powerpoint/2010/main" val="3589331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0E674-2257-3D24-74F0-E976572510BA}"/>
              </a:ext>
            </a:extLst>
          </p:cNvPr>
          <p:cNvSpPr>
            <a:spLocks noGrp="1"/>
          </p:cNvSpPr>
          <p:nvPr>
            <p:ph type="title" idx="4294967295"/>
          </p:nvPr>
        </p:nvSpPr>
        <p:spPr>
          <a:xfrm>
            <a:off x="0" y="2687638"/>
            <a:ext cx="5045075" cy="1706562"/>
          </a:xfrm>
        </p:spPr>
        <p:txBody>
          <a:bodyPr/>
          <a:lstStyle/>
          <a:p>
            <a:pPr algn="ctr"/>
            <a:r>
              <a:rPr lang="en-IN" sz="4000" b="1" dirty="0">
                <a:solidFill>
                  <a:srgbClr val="C00000"/>
                </a:solidFill>
                <a:latin typeface="Times New Roman" panose="02020603050405020304" pitchFamily="18" charset="0"/>
                <a:cs typeface="Times New Roman" panose="02020603050405020304" pitchFamily="18" charset="0"/>
              </a:rPr>
              <a:t>POSTMAN TESTING REPORTS</a:t>
            </a:r>
          </a:p>
        </p:txBody>
      </p:sp>
      <p:pic>
        <p:nvPicPr>
          <p:cNvPr id="5" name="Picture 2">
            <a:extLst>
              <a:ext uri="{FF2B5EF4-FFF2-40B4-BE49-F238E27FC236}">
                <a16:creationId xmlns:a16="http://schemas.microsoft.com/office/drawing/2014/main" xmlns="" id="{A1C1EF67-F224-0D21-052F-EB161178E6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7" t="-3843" r="5107" b="-3843"/>
          <a:stretch/>
        </p:blipFill>
        <p:spPr bwMode="auto">
          <a:xfrm>
            <a:off x="6988628" y="1595534"/>
            <a:ext cx="4041828" cy="389086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3073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EA38FF9-076B-46C1-6507-1860FECB3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158" y="1034301"/>
            <a:ext cx="8525436" cy="5133415"/>
          </a:xfrm>
          <a:prstGeom prst="rect">
            <a:avLst/>
          </a:prstGeom>
        </p:spPr>
      </p:pic>
    </p:spTree>
    <p:extLst>
      <p:ext uri="{BB962C8B-B14F-4D97-AF65-F5344CB8AC3E}">
        <p14:creationId xmlns:p14="http://schemas.microsoft.com/office/powerpoint/2010/main" val="368655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65823D7-788A-3395-2453-34E4A5C4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750" y="1071282"/>
            <a:ext cx="9355168" cy="5262282"/>
          </a:xfrm>
          <a:prstGeom prst="rect">
            <a:avLst/>
          </a:prstGeom>
        </p:spPr>
      </p:pic>
    </p:spTree>
    <p:extLst>
      <p:ext uri="{BB962C8B-B14F-4D97-AF65-F5344CB8AC3E}">
        <p14:creationId xmlns:p14="http://schemas.microsoft.com/office/powerpoint/2010/main" val="66227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3B2E88AC-D421-3A70-BA23-4BB6F76C4FC5}"/>
              </a:ext>
            </a:extLst>
          </p:cNvPr>
          <p:cNvGraphicFramePr>
            <a:graphicFrameLocks noGrp="1"/>
          </p:cNvGraphicFramePr>
          <p:nvPr>
            <p:extLst>
              <p:ext uri="{D42A27DB-BD31-4B8C-83A1-F6EECF244321}">
                <p14:modId xmlns:p14="http://schemas.microsoft.com/office/powerpoint/2010/main" val="2904668191"/>
              </p:ext>
            </p:extLst>
          </p:nvPr>
        </p:nvGraphicFramePr>
        <p:xfrm>
          <a:off x="1350963" y="1620351"/>
          <a:ext cx="9490073" cy="4208262"/>
        </p:xfrm>
        <a:graphic>
          <a:graphicData uri="http://schemas.openxmlformats.org/drawingml/2006/table">
            <a:tbl>
              <a:tblPr firstRow="1">
                <a:tableStyleId>{69012ECD-51FC-41F1-AA8D-1B2483CD663E}</a:tableStyleId>
              </a:tblPr>
              <a:tblGrid>
                <a:gridCol w="3204882">
                  <a:extLst>
                    <a:ext uri="{9D8B030D-6E8A-4147-A177-3AD203B41FA5}">
                      <a16:colId xmlns:a16="http://schemas.microsoft.com/office/drawing/2014/main" xmlns="" val="3202672050"/>
                    </a:ext>
                  </a:extLst>
                </a:gridCol>
                <a:gridCol w="2460652">
                  <a:extLst>
                    <a:ext uri="{9D8B030D-6E8A-4147-A177-3AD203B41FA5}">
                      <a16:colId xmlns:a16="http://schemas.microsoft.com/office/drawing/2014/main" xmlns="" val="2012865858"/>
                    </a:ext>
                  </a:extLst>
                </a:gridCol>
                <a:gridCol w="3824539">
                  <a:extLst>
                    <a:ext uri="{9D8B030D-6E8A-4147-A177-3AD203B41FA5}">
                      <a16:colId xmlns:a16="http://schemas.microsoft.com/office/drawing/2014/main" xmlns="" val="1851312597"/>
                    </a:ext>
                  </a:extLst>
                </a:gridCol>
              </a:tblGrid>
              <a:tr h="529399">
                <a:tc>
                  <a:txBody>
                    <a:bodyPr/>
                    <a:lstStyle/>
                    <a:p>
                      <a:pPr algn="ctr"/>
                      <a:r>
                        <a:rPr lang="en-US" sz="2400" dirty="0">
                          <a:latin typeface="Times New Roman" panose="02020603050405020304" pitchFamily="18" charset="0"/>
                          <a:cs typeface="Times New Roman" panose="02020603050405020304" pitchFamily="18" charset="0"/>
                        </a:rPr>
                        <a:t>Name</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Domain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Modules</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xmlns="" val="220883251"/>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 typeface="+mj-lt"/>
                        <a:buNone/>
                        <a:tabLst/>
                        <a:defRPr/>
                      </a:pPr>
                      <a:r>
                        <a:rPr lang="en-US" sz="1600" b="1" u="none" dirty="0">
                          <a:solidFill>
                            <a:srgbClr val="002060"/>
                          </a:solidFill>
                          <a:latin typeface="Times New Roman" panose="02020603050405020304" pitchFamily="18" charset="0"/>
                          <a:cs typeface="Times New Roman" panose="02020603050405020304" pitchFamily="18" charset="0"/>
                        </a:rPr>
                        <a:t>1</a:t>
                      </a:r>
                      <a:r>
                        <a:rPr lang="en-US" sz="1600" b="1" u="none">
                          <a:solidFill>
                            <a:srgbClr val="002060"/>
                          </a:solidFill>
                          <a:latin typeface="Times New Roman" panose="02020603050405020304" pitchFamily="18" charset="0"/>
                          <a:cs typeface="Times New Roman" panose="02020603050405020304" pitchFamily="18" charset="0"/>
                        </a:rPr>
                        <a:t>. Kritika Kumari</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Sign In/Sign Up and Landing Page</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975083"/>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 typeface="+mj-lt"/>
                        <a:buNone/>
                        <a:tabLst/>
                        <a:defRPr/>
                      </a:pPr>
                      <a:r>
                        <a:rPr lang="en-US" sz="1600" b="1" u="none" dirty="0">
                          <a:solidFill>
                            <a:srgbClr val="002060"/>
                          </a:solidFill>
                          <a:latin typeface="Times New Roman" panose="02020603050405020304" pitchFamily="18" charset="0"/>
                          <a:cs typeface="Times New Roman" panose="02020603050405020304" pitchFamily="18" charset="0"/>
                        </a:rPr>
                        <a:t>2</a:t>
                      </a:r>
                      <a:r>
                        <a:rPr lang="en-US" sz="1600" b="1" u="none">
                          <a:solidFill>
                            <a:srgbClr val="002060"/>
                          </a:solidFill>
                          <a:latin typeface="Times New Roman" panose="02020603050405020304" pitchFamily="18" charset="0"/>
                          <a:cs typeface="Times New Roman" panose="02020603050405020304" pitchFamily="18" charset="0"/>
                        </a:rPr>
                        <a:t>. Linagareddy Surya Vardhan</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Admin/User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Admin/User Query</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9374003"/>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3</a:t>
                      </a:r>
                      <a:r>
                        <a:rPr lang="en-US" sz="1600" b="1" u="none">
                          <a:solidFill>
                            <a:srgbClr val="002060"/>
                          </a:solidFill>
                          <a:latin typeface="Times New Roman" panose="02020603050405020304" pitchFamily="18" charset="0"/>
                          <a:cs typeface="Times New Roman" panose="02020603050405020304" pitchFamily="18" charset="0"/>
                        </a:rPr>
                        <a:t>. M Srirama Madusuthanan</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t>
                      </a:r>
                      <a:r>
                        <a:rPr lang="en-US" sz="1600" b="1" u="sng" dirty="0">
                          <a:latin typeface="Times New Roman" panose="02020603050405020304" pitchFamily="18" charset="0"/>
                          <a:cs typeface="Times New Roman" panose="02020603050405020304" pitchFamily="18" charset="0"/>
                        </a:rPr>
                        <a:t>User</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a:latin typeface="Times New Roman" panose="02020603050405020304" pitchFamily="18" charset="0"/>
                          <a:cs typeface="Times New Roman" panose="02020603050405020304" pitchFamily="18" charset="0"/>
                        </a:rPr>
                        <a:t>CRUD Operation for Medicines and Admin Dashboard</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12904289"/>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4</a:t>
                      </a:r>
                      <a:r>
                        <a:rPr lang="en-US" sz="1600" b="1" u="none">
                          <a:solidFill>
                            <a:srgbClr val="002060"/>
                          </a:solidFill>
                          <a:latin typeface="Times New Roman" panose="02020603050405020304" pitchFamily="18" charset="0"/>
                          <a:cs typeface="Times New Roman" panose="02020603050405020304" pitchFamily="18" charset="0"/>
                        </a:rPr>
                        <a:t>. </a:t>
                      </a:r>
                      <a:r>
                        <a:rPr lang="en-US" sz="1600" b="1" u="none" baseline="0">
                          <a:solidFill>
                            <a:srgbClr val="002060"/>
                          </a:solidFill>
                          <a:latin typeface="Times New Roman" panose="02020603050405020304" pitchFamily="18" charset="0"/>
                          <a:cs typeface="Times New Roman" panose="02020603050405020304" pitchFamily="18" charset="0"/>
                        </a:rPr>
                        <a:t>Mohammed Irshan</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User/Admin Review</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874697"/>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a:solidFill>
                            <a:srgbClr val="002060"/>
                          </a:solidFill>
                          <a:latin typeface="Times New Roman" panose="02020603050405020304" pitchFamily="18" charset="0"/>
                          <a:cs typeface="Times New Roman" panose="02020603050405020304" pitchFamily="18" charset="0"/>
                        </a:rPr>
                        <a:t>5.Manisha Saha</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a:t>
                      </a:r>
                      <a:r>
                        <a:rPr lang="en-US" sz="1600" b="1" u="none" baseline="0" dirty="0">
                          <a:latin typeface="Times New Roman" panose="02020603050405020304" pitchFamily="18" charset="0"/>
                          <a:cs typeface="Times New Roman" panose="02020603050405020304" pitchFamily="18" charset="0"/>
                        </a:rPr>
                        <a:t> </a:t>
                      </a:r>
                      <a:r>
                        <a:rPr lang="en-US" sz="1600" b="1" u="none" dirty="0">
                          <a:latin typeface="Times New Roman" panose="02020603050405020304" pitchFamily="18" charset="0"/>
                          <a:cs typeface="Times New Roman" panose="02020603050405020304" pitchFamily="18" charset="0"/>
                        </a:rPr>
                        <a:t>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Admin/User Profile </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35874764"/>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6</a:t>
                      </a:r>
                      <a:r>
                        <a:rPr lang="en-US" sz="1600" b="1" u="none">
                          <a:solidFill>
                            <a:srgbClr val="002060"/>
                          </a:solidFill>
                          <a:latin typeface="Times New Roman" panose="02020603050405020304" pitchFamily="18" charset="0"/>
                          <a:cs typeface="Times New Roman" panose="02020603050405020304" pitchFamily="18" charset="0"/>
                        </a:rPr>
                        <a:t>. Meghana D</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User </a:t>
                      </a:r>
                      <a:r>
                        <a:rPr lang="en-US" sz="1600" b="1" u="none">
                          <a:latin typeface="Times New Roman" panose="02020603050405020304" pitchFamily="18" charset="0"/>
                          <a:cs typeface="Times New Roman" panose="02020603050405020304" pitchFamily="18" charset="0"/>
                        </a:rPr>
                        <a:t>Dashboard &amp; Add to Cart </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80255287"/>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7</a:t>
                      </a:r>
                      <a:r>
                        <a:rPr lang="en-US" sz="1600" b="1" u="none">
                          <a:solidFill>
                            <a:srgbClr val="002060"/>
                          </a:solidFill>
                          <a:latin typeface="Times New Roman" panose="02020603050405020304" pitchFamily="18" charset="0"/>
                          <a:cs typeface="Times New Roman" panose="02020603050405020304" pitchFamily="18" charset="0"/>
                        </a:rPr>
                        <a:t>. Mythika Kanthasami</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Navigation,Wishlist and Password reset</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56552769"/>
                  </a:ext>
                </a:extLst>
              </a:tr>
              <a:tr h="55862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8</a:t>
                      </a:r>
                      <a:r>
                        <a:rPr lang="en-US" sz="1600" b="1" u="none">
                          <a:solidFill>
                            <a:srgbClr val="002060"/>
                          </a:solidFill>
                          <a:latin typeface="Times New Roman" panose="02020603050405020304" pitchFamily="18" charset="0"/>
                          <a:cs typeface="Times New Roman" panose="02020603050405020304" pitchFamily="18" charset="0"/>
                        </a:rPr>
                        <a:t>. Nirmal Gupta</a:t>
                      </a:r>
                      <a:endParaRPr kumimoji="0" lang="en-US" sz="1600" b="1" i="0" u="none" strike="noStrike" kern="120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Admin/User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Admin/User Order </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98605222"/>
                  </a:ext>
                </a:extLst>
              </a:tr>
            </a:tbl>
          </a:graphicData>
        </a:graphic>
      </p:graphicFrame>
      <p:sp>
        <p:nvSpPr>
          <p:cNvPr id="3" name="Title 2">
            <a:extLst>
              <a:ext uri="{FF2B5EF4-FFF2-40B4-BE49-F238E27FC236}">
                <a16:creationId xmlns:a16="http://schemas.microsoft.com/office/drawing/2014/main" xmlns="" id="{1D560323-B282-A035-E9CA-496219092868}"/>
              </a:ext>
            </a:extLst>
          </p:cNvPr>
          <p:cNvSpPr>
            <a:spLocks noGrp="1"/>
          </p:cNvSpPr>
          <p:nvPr>
            <p:ph type="title"/>
          </p:nvPr>
        </p:nvSpPr>
        <p:spPr>
          <a:xfrm>
            <a:off x="2780523" y="380411"/>
            <a:ext cx="6046237" cy="907214"/>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106842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0CAA235-4FA7-BA5E-A7D6-B1A8267AC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76" y="587468"/>
            <a:ext cx="10103224" cy="5683064"/>
          </a:xfrm>
          <a:prstGeom prst="rect">
            <a:avLst/>
          </a:prstGeom>
        </p:spPr>
      </p:pic>
    </p:spTree>
    <p:extLst>
      <p:ext uri="{BB962C8B-B14F-4D97-AF65-F5344CB8AC3E}">
        <p14:creationId xmlns:p14="http://schemas.microsoft.com/office/powerpoint/2010/main" val="4092151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7A0D43-A134-24C8-6F88-CD5EF605B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589" y="939614"/>
            <a:ext cx="9834282" cy="5299822"/>
          </a:xfrm>
          <a:prstGeom prst="rect">
            <a:avLst/>
          </a:prstGeom>
        </p:spPr>
      </p:pic>
    </p:spTree>
    <p:extLst>
      <p:ext uri="{BB962C8B-B14F-4D97-AF65-F5344CB8AC3E}">
        <p14:creationId xmlns:p14="http://schemas.microsoft.com/office/powerpoint/2010/main" val="2842269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2C07A9-F766-2E9A-3334-70E2C52ACDC2}"/>
              </a:ext>
            </a:extLst>
          </p:cNvPr>
          <p:cNvSpPr>
            <a:spLocks noGrp="1"/>
          </p:cNvSpPr>
          <p:nvPr>
            <p:ph type="title"/>
          </p:nvPr>
        </p:nvSpPr>
        <p:spPr>
          <a:xfrm>
            <a:off x="664772" y="2244195"/>
            <a:ext cx="4289783" cy="1581355"/>
          </a:xfrm>
        </p:spPr>
        <p:txBody>
          <a:bodyPr/>
          <a:lstStyle/>
          <a:p>
            <a:pPr algn="ctr"/>
            <a:r>
              <a:rPr lang="en-GB" sz="4000" b="1" dirty="0">
                <a:solidFill>
                  <a:srgbClr val="C00000"/>
                </a:solidFill>
                <a:latin typeface="Times New Roman" panose="02020603050405020304" pitchFamily="18" charset="0"/>
                <a:cs typeface="Times New Roman" panose="02020603050405020304" pitchFamily="18" charset="0"/>
              </a:rPr>
              <a:t>TESTING REPORTS</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xmlns="" id="{B01872F5-FC3A-A167-92B7-802C7B57116B}"/>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l="11412" t="-428" r="10510" b="428"/>
          <a:stretch/>
        </p:blipFill>
        <p:spPr bwMode="auto">
          <a:xfrm>
            <a:off x="6251575" y="1396102"/>
            <a:ext cx="4516438" cy="4065797"/>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244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CB49F8-A1D8-6AE1-65F8-8A53EF91F254}"/>
              </a:ext>
            </a:extLst>
          </p:cNvPr>
          <p:cNvSpPr>
            <a:spLocks noGrp="1"/>
          </p:cNvSpPr>
          <p:nvPr>
            <p:ph type="title"/>
          </p:nvPr>
        </p:nvSpPr>
        <p:spPr>
          <a:xfrm>
            <a:off x="1461247" y="452718"/>
            <a:ext cx="8589587" cy="918882"/>
          </a:xfrm>
        </p:spPr>
        <p:txBody>
          <a:bodyPr>
            <a:normAutofit fontScale="90000"/>
          </a:bodyPr>
          <a:lstStyle/>
          <a:p>
            <a:pPr algn="ctr"/>
            <a:r>
              <a:rPr lang="en-GB" sz="4000" b="1">
                <a:solidFill>
                  <a:srgbClr val="C00000"/>
                </a:solidFill>
                <a:latin typeface="Times New Roman" panose="02020603050405020304" pitchFamily="18" charset="0"/>
                <a:cs typeface="Times New Roman" panose="02020603050405020304" pitchFamily="18" charset="0"/>
              </a:rPr>
              <a:t>       ADMIN </a:t>
            </a:r>
            <a:r>
              <a:rPr lang="en-GB" sz="4000" b="1" dirty="0">
                <a:solidFill>
                  <a:srgbClr val="C00000"/>
                </a:solidFill>
                <a:latin typeface="Times New Roman" panose="02020603050405020304" pitchFamily="18" charset="0"/>
                <a:cs typeface="Times New Roman" panose="02020603050405020304" pitchFamily="18" charset="0"/>
              </a:rPr>
              <a:t>TEST EMAILABLE REPORT</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815788" y="2347546"/>
            <a:ext cx="2537012" cy="2806346"/>
          </a:xfrm>
          <a:prstGeom prst="rect">
            <a:avLst/>
          </a:prstGeom>
          <a:noFill/>
        </p:spPr>
        <p:txBody>
          <a:bodyPr wrap="square" rtlCol="0">
            <a:spAutoFit/>
          </a:bodyPr>
          <a:lstStyle/>
          <a:p>
            <a:pPr>
              <a:lnSpc>
                <a:spcPct val="150000"/>
              </a:lnSpc>
            </a:pPr>
            <a:r>
              <a:rPr lang="en-IN" sz="2000" dirty="0">
                <a:latin typeface="Times New Roman" panose="02020603050405020304" pitchFamily="18" charset="0"/>
                <a:cs typeface="Times New Roman" panose="02020603050405020304" pitchFamily="18" charset="0"/>
              </a:rPr>
              <a:t>In this admin test</a:t>
            </a:r>
          </a:p>
          <a:p>
            <a:pPr>
              <a:lnSpc>
                <a:spcPct val="150000"/>
              </a:lnSpc>
            </a:pPr>
            <a:r>
              <a:rPr lang="en-IN" sz="2000" dirty="0">
                <a:latin typeface="Times New Roman" panose="02020603050405020304" pitchFamily="18" charset="0"/>
                <a:cs typeface="Times New Roman" panose="02020603050405020304" pitchFamily="18" charset="0"/>
              </a:rPr>
              <a:t>We have taken report from emailable-</a:t>
            </a:r>
            <a:r>
              <a:rPr lang="en-IN" sz="2000" dirty="0" err="1">
                <a:latin typeface="Times New Roman" panose="02020603050405020304" pitchFamily="18" charset="0"/>
                <a:cs typeface="Times New Roman" panose="02020603050405020304" pitchFamily="18" charset="0"/>
              </a:rPr>
              <a:t>report.hmtl</a:t>
            </a:r>
            <a:r>
              <a:rPr lang="en-IN" sz="2000" dirty="0">
                <a:latin typeface="Times New Roman" panose="02020603050405020304" pitchFamily="18" charset="0"/>
                <a:cs typeface="Times New Roman" panose="02020603050405020304" pitchFamily="18" charset="0"/>
              </a:rPr>
              <a:t> page to see how the test cases pass and fail</a:t>
            </a:r>
            <a:r>
              <a:rPr lang="en-IN" sz="2000" dirty="0"/>
              <a:t>. </a:t>
            </a:r>
          </a:p>
        </p:txBody>
      </p:sp>
      <p:pic>
        <p:nvPicPr>
          <p:cNvPr id="10" name="Picture 9">
            <a:extLst>
              <a:ext uri="{FF2B5EF4-FFF2-40B4-BE49-F238E27FC236}">
                <a16:creationId xmlns:a16="http://schemas.microsoft.com/office/drawing/2014/main" xmlns="" id="{24563498-5879-1F6F-90E9-EB2EB2AF7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877" y="1864658"/>
            <a:ext cx="7682653" cy="3963600"/>
          </a:xfrm>
          <a:prstGeom prst="rect">
            <a:avLst/>
          </a:prstGeom>
        </p:spPr>
      </p:pic>
    </p:spTree>
    <p:extLst>
      <p:ext uri="{BB962C8B-B14F-4D97-AF65-F5344CB8AC3E}">
        <p14:creationId xmlns:p14="http://schemas.microsoft.com/office/powerpoint/2010/main" val="3238003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8D6E60-3018-2780-0457-F71D9B568DBF}"/>
              </a:ext>
            </a:extLst>
          </p:cNvPr>
          <p:cNvSpPr>
            <a:spLocks noGrp="1"/>
          </p:cNvSpPr>
          <p:nvPr>
            <p:ph type="title"/>
          </p:nvPr>
        </p:nvSpPr>
        <p:spPr>
          <a:xfrm>
            <a:off x="646111" y="452718"/>
            <a:ext cx="9404723" cy="872229"/>
          </a:xfrm>
        </p:spPr>
        <p:txBody>
          <a:bodyPr/>
          <a:lstStyle/>
          <a:p>
            <a:pPr algn="ctr"/>
            <a:r>
              <a:rPr lang="en-GB" sz="4000" b="1" dirty="0">
                <a:solidFill>
                  <a:srgbClr val="C00000"/>
                </a:solidFill>
                <a:latin typeface="Times New Roman" panose="02020603050405020304" pitchFamily="18" charset="0"/>
                <a:cs typeface="Times New Roman" panose="02020603050405020304" pitchFamily="18" charset="0"/>
              </a:rPr>
              <a:t>ADMIN TEST INDEX</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41294" y="1793631"/>
            <a:ext cx="2644588" cy="2345322"/>
          </a:xfrm>
          <a:prstGeom prst="rect">
            <a:avLst/>
          </a:prstGeom>
          <a:noFill/>
        </p:spPr>
        <p:txBody>
          <a:bodyPr wrap="square" rtlCol="0">
            <a:spAutoFit/>
          </a:bodyPr>
          <a:lstStyle/>
          <a:p>
            <a:pPr>
              <a:lnSpc>
                <a:spcPct val="150000"/>
              </a:lnSpc>
            </a:pPr>
            <a:r>
              <a:rPr lang="en-IN" sz="2000" dirty="0">
                <a:latin typeface="Times New Roman" panose="02020603050405020304" pitchFamily="18" charset="0"/>
                <a:cs typeface="Times New Roman" panose="02020603050405020304" pitchFamily="18" charset="0"/>
              </a:rPr>
              <a:t>In this admin test</a:t>
            </a:r>
          </a:p>
          <a:p>
            <a:pPr>
              <a:lnSpc>
                <a:spcPct val="150000"/>
              </a:lnSpc>
            </a:pPr>
            <a:r>
              <a:rPr lang="en-IN" sz="2000" dirty="0">
                <a:latin typeface="Times New Roman" panose="02020603050405020304" pitchFamily="18" charset="0"/>
                <a:cs typeface="Times New Roman" panose="02020603050405020304" pitchFamily="18" charset="0"/>
              </a:rPr>
              <a:t>We have taken report from </a:t>
            </a:r>
            <a:r>
              <a:rPr lang="en-IN" sz="2000" dirty="0" err="1">
                <a:latin typeface="Times New Roman" panose="02020603050405020304" pitchFamily="18" charset="0"/>
                <a:cs typeface="Times New Roman" panose="02020603050405020304" pitchFamily="18" charset="0"/>
              </a:rPr>
              <a:t>index.hmtl</a:t>
            </a:r>
            <a:r>
              <a:rPr lang="en-IN" sz="2000" dirty="0">
                <a:latin typeface="Times New Roman" panose="02020603050405020304" pitchFamily="18" charset="0"/>
                <a:cs typeface="Times New Roman" panose="02020603050405020304" pitchFamily="18" charset="0"/>
              </a:rPr>
              <a:t> page to see how the test cases pass and fail.</a:t>
            </a:r>
          </a:p>
        </p:txBody>
      </p:sp>
      <p:pic>
        <p:nvPicPr>
          <p:cNvPr id="6" name="Picture 5">
            <a:extLst>
              <a:ext uri="{FF2B5EF4-FFF2-40B4-BE49-F238E27FC236}">
                <a16:creationId xmlns:a16="http://schemas.microsoft.com/office/drawing/2014/main" xmlns="" id="{09C03DAA-AB7F-5BB1-2914-F70EABF39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3" y="1793631"/>
            <a:ext cx="7987553" cy="3842675"/>
          </a:xfrm>
          <a:prstGeom prst="rect">
            <a:avLst/>
          </a:prstGeom>
        </p:spPr>
      </p:pic>
    </p:spTree>
    <p:extLst>
      <p:ext uri="{BB962C8B-B14F-4D97-AF65-F5344CB8AC3E}">
        <p14:creationId xmlns:p14="http://schemas.microsoft.com/office/powerpoint/2010/main" val="192973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8D9A6B-58F9-4E6D-0585-7E29B4EEF892}"/>
              </a:ext>
            </a:extLst>
          </p:cNvPr>
          <p:cNvSpPr>
            <a:spLocks noGrp="1"/>
          </p:cNvSpPr>
          <p:nvPr>
            <p:ph type="title"/>
          </p:nvPr>
        </p:nvSpPr>
        <p:spPr>
          <a:xfrm>
            <a:off x="646111" y="452718"/>
            <a:ext cx="10979832" cy="928213"/>
          </a:xfrm>
        </p:spPr>
        <p:txBody>
          <a:bodyPr/>
          <a:lstStyle/>
          <a:p>
            <a:pPr algn="ctr"/>
            <a:r>
              <a:rPr lang="en-IN" sz="4000" b="1" dirty="0">
                <a:solidFill>
                  <a:srgbClr val="C00000"/>
                </a:solidFill>
                <a:latin typeface="Times New Roman" panose="02020603050405020304" pitchFamily="18" charset="0"/>
                <a:cs typeface="Times New Roman" panose="02020603050405020304" pitchFamily="18" charset="0"/>
              </a:rPr>
              <a:t>USER EMAILABLE TEST REPORT</a:t>
            </a:r>
            <a:endParaRPr lang="en-IN" sz="4000" dirty="0">
              <a:solidFill>
                <a:srgbClr val="C00000"/>
              </a:solidFill>
            </a:endParaRPr>
          </a:p>
        </p:txBody>
      </p:sp>
      <p:pic>
        <p:nvPicPr>
          <p:cNvPr id="4" name="Picture 3">
            <a:extLst>
              <a:ext uri="{FF2B5EF4-FFF2-40B4-BE49-F238E27FC236}">
                <a16:creationId xmlns:a16="http://schemas.microsoft.com/office/drawing/2014/main" xmlns="" id="{0334BDD9-7107-F566-68E8-A3D4798B7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375" y="1380931"/>
            <a:ext cx="9755199" cy="4921257"/>
          </a:xfrm>
          <a:prstGeom prst="rect">
            <a:avLst/>
          </a:prstGeom>
        </p:spPr>
      </p:pic>
    </p:spTree>
    <p:extLst>
      <p:ext uri="{BB962C8B-B14F-4D97-AF65-F5344CB8AC3E}">
        <p14:creationId xmlns:p14="http://schemas.microsoft.com/office/powerpoint/2010/main" val="95398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DCAB79-F03A-8970-3C7E-207696760989}"/>
              </a:ext>
            </a:extLst>
          </p:cNvPr>
          <p:cNvSpPr>
            <a:spLocks noGrp="1"/>
          </p:cNvSpPr>
          <p:nvPr>
            <p:ph type="title"/>
          </p:nvPr>
        </p:nvSpPr>
        <p:spPr>
          <a:xfrm>
            <a:off x="646111" y="452718"/>
            <a:ext cx="9404723" cy="732270"/>
          </a:xfrm>
        </p:spPr>
        <p:txBody>
          <a:bodyPr/>
          <a:lstStyle/>
          <a:p>
            <a:pPr algn="ctr"/>
            <a:r>
              <a:rPr lang="en-GB" sz="4000" b="1" dirty="0">
                <a:solidFill>
                  <a:srgbClr val="C00000"/>
                </a:solidFill>
                <a:latin typeface="Times New Roman" panose="02020603050405020304" pitchFamily="18" charset="0"/>
                <a:cs typeface="Times New Roman" panose="02020603050405020304" pitchFamily="18" charset="0"/>
              </a:rPr>
              <a:t>USER TEST INDEX</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BE25277A-76BF-5B40-5E8D-76E7BB227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105" y="1380565"/>
            <a:ext cx="9273354" cy="4939553"/>
          </a:xfrm>
          <a:prstGeom prst="rect">
            <a:avLst/>
          </a:prstGeom>
        </p:spPr>
      </p:pic>
    </p:spTree>
    <p:extLst>
      <p:ext uri="{BB962C8B-B14F-4D97-AF65-F5344CB8AC3E}">
        <p14:creationId xmlns:p14="http://schemas.microsoft.com/office/powerpoint/2010/main" val="172595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B93A56-04FC-4841-443D-C3457C6E4CD3}"/>
              </a:ext>
            </a:extLst>
          </p:cNvPr>
          <p:cNvSpPr>
            <a:spLocks noGrp="1"/>
          </p:cNvSpPr>
          <p:nvPr>
            <p:ph type="title"/>
          </p:nvPr>
        </p:nvSpPr>
        <p:spPr>
          <a:xfrm>
            <a:off x="1089640" y="673359"/>
            <a:ext cx="8825659" cy="1398037"/>
          </a:xfrm>
        </p:spPr>
        <p:txBody>
          <a:bodyPr/>
          <a:lstStyle/>
          <a:p>
            <a:pPr algn="ctr">
              <a:lnSpc>
                <a:spcPct val="150000"/>
              </a:lnSpc>
            </a:pPr>
            <a:r>
              <a:rPr lang="en-IN" sz="4000" b="1" dirty="0">
                <a:solidFill>
                  <a:srgbClr val="C00000"/>
                </a:solidFill>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xmlns="" id="{4AE21E55-8D55-812C-0911-98D38DC480D7}"/>
              </a:ext>
            </a:extLst>
          </p:cNvPr>
          <p:cNvSpPr>
            <a:spLocks noGrp="1"/>
          </p:cNvSpPr>
          <p:nvPr>
            <p:ph type="body" sz="half" idx="2"/>
          </p:nvPr>
        </p:nvSpPr>
        <p:spPr>
          <a:xfrm>
            <a:off x="1712259" y="1929882"/>
            <a:ext cx="8961962" cy="3771671"/>
          </a:xfrm>
        </p:spPr>
        <p:txBody>
          <a:bodyPr/>
          <a:lstStyle/>
          <a:p>
            <a:pPr algn="just">
              <a:lnSpc>
                <a:spcPct val="150000"/>
              </a:lnSpc>
            </a:pPr>
            <a:r>
              <a:rPr lang="en-US">
                <a:latin typeface="Times New Roman" panose="02020603050405020304" pitchFamily="18" charset="0"/>
                <a:cs typeface="Times New Roman" panose="02020603050405020304" pitchFamily="18" charset="0"/>
              </a:rPr>
              <a:t>The online pharmacy provides efficient delivery, simple handling, simple ordering process, quick service with a one click and also expert by searching facilities. The benefit of using this advanced computer technology and robotic dispensing tool is greater efficiencies throughout the management process as compared to traditional pharmacies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67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27F31-99BB-478C-8E85-CAD0477053D3}"/>
              </a:ext>
            </a:extLst>
          </p:cNvPr>
          <p:cNvSpPr>
            <a:spLocks noGrp="1"/>
          </p:cNvSpPr>
          <p:nvPr>
            <p:ph type="title"/>
          </p:nvPr>
        </p:nvSpPr>
        <p:spPr>
          <a:xfrm>
            <a:off x="1019335" y="2351313"/>
            <a:ext cx="9404723" cy="2351315"/>
          </a:xfrm>
        </p:spPr>
        <p:txBody>
          <a:bodyPr/>
          <a:lstStyle/>
          <a:p>
            <a:pPr algn="ctr">
              <a:lnSpc>
                <a:spcPct val="200000"/>
              </a:lnSpc>
            </a:pPr>
            <a:r>
              <a:rPr lang="en-IN" sz="54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30109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AEB6521-C90B-35A6-FE20-FAAB2F7E3A53}"/>
              </a:ext>
            </a:extLst>
          </p:cNvPr>
          <p:cNvSpPr>
            <a:spLocks noGrp="1"/>
          </p:cNvSpPr>
          <p:nvPr>
            <p:ph type="ctrTitle"/>
          </p:nvPr>
        </p:nvSpPr>
        <p:spPr>
          <a:xfrm>
            <a:off x="1524000" y="447870"/>
            <a:ext cx="9144000" cy="783771"/>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OBJECTIVES</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xmlns="" id="{C060D3FF-8986-402F-3831-EA64AF17E262}"/>
              </a:ext>
            </a:extLst>
          </p:cNvPr>
          <p:cNvSpPr>
            <a:spLocks noGrp="1"/>
          </p:cNvSpPr>
          <p:nvPr>
            <p:ph type="subTitle" idx="1"/>
          </p:nvPr>
        </p:nvSpPr>
        <p:spPr>
          <a:xfrm>
            <a:off x="1523999" y="1511559"/>
            <a:ext cx="10327341" cy="3610947"/>
          </a:xfrm>
        </p:spPr>
        <p:txBody>
          <a:bodyPr/>
          <a:lstStyle/>
          <a:p>
            <a:pPr marL="342900" indent="-342900" algn="l">
              <a:lnSpc>
                <a:spcPct val="150000"/>
              </a:lnSpc>
              <a:buFont typeface="Wingdings" panose="05000000000000000000" pitchFamily="2" charset="2"/>
              <a:buChar char="v"/>
            </a:pPr>
            <a:r>
              <a:rPr lang="en-US" sz="2400" cap="none">
                <a:solidFill>
                  <a:schemeClr val="tx1"/>
                </a:solidFill>
                <a:latin typeface="Times New Roman" panose="02020603050405020304" pitchFamily="18" charset="0"/>
                <a:cs typeface="Times New Roman" panose="02020603050405020304" pitchFamily="18" charset="0"/>
              </a:rPr>
              <a:t>Efficient delivery and simple ordering Process</a:t>
            </a:r>
            <a:endParaRPr lang="en-US" sz="2400"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400" cap="none">
                <a:solidFill>
                  <a:schemeClr val="tx1"/>
                </a:solidFill>
                <a:latin typeface="Times New Roman" panose="02020603050405020304" pitchFamily="18" charset="0"/>
                <a:cs typeface="Times New Roman" panose="02020603050405020304" pitchFamily="18" charset="0"/>
              </a:rPr>
              <a:t>Quick Treatment with just one click</a:t>
            </a:r>
            <a:endParaRPr lang="en-US"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400" cap="none">
                <a:solidFill>
                  <a:schemeClr val="tx1"/>
                </a:solidFill>
                <a:latin typeface="Times New Roman" panose="02020603050405020304" pitchFamily="18" charset="0"/>
                <a:cs typeface="Times New Roman" panose="02020603050405020304" pitchFamily="18" charset="0"/>
              </a:rPr>
              <a:t>Contactless ordering</a:t>
            </a:r>
            <a:endParaRPr lang="en-IN" sz="2400"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IN" sz="2400" cap="none">
                <a:solidFill>
                  <a:schemeClr val="tx1"/>
                </a:solidFill>
                <a:latin typeface="Times New Roman" panose="02020603050405020304" pitchFamily="18" charset="0"/>
                <a:cs typeface="Times New Roman" panose="02020603050405020304" pitchFamily="18" charset="0"/>
              </a:rPr>
              <a:t>Completely Convenient and Discreet services</a:t>
            </a:r>
            <a:endParaRPr lang="en-US" sz="2400" cap="none"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B2F03449-F75D-669C-137A-2E0D88CCFC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2622" y="1769709"/>
            <a:ext cx="4302946" cy="2856080"/>
          </a:xfrm>
          <a:prstGeom prst="rect">
            <a:avLst/>
          </a:prstGeom>
        </p:spPr>
      </p:pic>
    </p:spTree>
    <p:extLst>
      <p:ext uri="{BB962C8B-B14F-4D97-AF65-F5344CB8AC3E}">
        <p14:creationId xmlns:p14="http://schemas.microsoft.com/office/powerpoint/2010/main" val="409527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40399FB-8C2A-F5A3-C159-85CD723425D0}"/>
              </a:ext>
            </a:extLst>
          </p:cNvPr>
          <p:cNvSpPr txBox="1"/>
          <p:nvPr/>
        </p:nvSpPr>
        <p:spPr>
          <a:xfrm>
            <a:off x="815788" y="1281666"/>
            <a:ext cx="6499411" cy="5115311"/>
          </a:xfrm>
          <a:prstGeom prst="rect">
            <a:avLst/>
          </a:prstGeom>
          <a:noFill/>
        </p:spPr>
        <p:txBody>
          <a:bodyPr wrap="square">
            <a:spAutoFit/>
          </a:bodyPr>
          <a:lstStyle/>
          <a:p>
            <a:pPr marL="457200" indent="-457200">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Online Pharmacy Application has</a:t>
            </a:r>
            <a:r>
              <a:rPr lang="en-US" sz="200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two parts</a:t>
            </a:r>
          </a:p>
          <a:p>
            <a:pPr>
              <a:lnSpc>
                <a:spcPct val="150000"/>
              </a:lnSpc>
            </a:pPr>
            <a:r>
              <a:rPr lang="en-US" sz="2000" dirty="0">
                <a:latin typeface="Times New Roman" panose="02020603050405020304" pitchFamily="18" charset="0"/>
                <a:cs typeface="Times New Roman" panose="02020603050405020304" pitchFamily="18" charset="0"/>
              </a:rPr>
              <a:t>	i.Admin</a:t>
            </a:r>
          </a:p>
          <a:p>
            <a:pPr>
              <a:lnSpc>
                <a:spcPct val="150000"/>
              </a:lnSpc>
            </a:pPr>
            <a:r>
              <a:rPr lang="en-US" sz="2000" dirty="0">
                <a:latin typeface="Times New Roman" panose="02020603050405020304" pitchFamily="18" charset="0"/>
                <a:cs typeface="Times New Roman" panose="02020603050405020304" pitchFamily="18" charset="0"/>
              </a:rPr>
              <a:t>	ii.User</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Admin Section </a:t>
            </a:r>
            <a:r>
              <a:rPr lang="en-US" sz="2000">
                <a:latin typeface="Times New Roman" panose="02020603050405020304" pitchFamily="18" charset="0"/>
                <a:cs typeface="Times New Roman" panose="02020603050405020304" pitchFamily="18" charset="0"/>
              </a:rPr>
              <a:t>is to display and restore the Medicines  Available in the Pharmacy store,update, delete or modifiy the Customer details and also can see the order placed by the Customer, </a:t>
            </a:r>
            <a:r>
              <a:rPr lang="en-US" sz="2000" dirty="0">
                <a:latin typeface="Times New Roman" panose="02020603050405020304" pitchFamily="18" charset="0"/>
                <a:cs typeface="Times New Roman" panose="02020603050405020304" pitchFamily="18" charset="0"/>
              </a:rPr>
              <a:t>giving users to explore </a:t>
            </a:r>
            <a:r>
              <a:rPr lang="en-US" sz="2000">
                <a:latin typeface="Times New Roman" panose="02020603050405020304" pitchFamily="18" charset="0"/>
                <a:cs typeface="Times New Roman" panose="02020603050405020304" pitchFamily="18" charset="0"/>
              </a:rPr>
              <a:t>the Application.</a:t>
            </a: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Users can </a:t>
            </a:r>
            <a:r>
              <a:rPr lang="en-US" sz="2000">
                <a:latin typeface="Times New Roman" panose="02020603050405020304" pitchFamily="18" charset="0"/>
                <a:cs typeface="Times New Roman" panose="02020603050405020304" pitchFamily="18" charset="0"/>
              </a:rPr>
              <a:t>create personalized User credentials to login into the Application, Search the medicines, add to cart, Place the order, Make the Payment, Cancel the order, download the payment  details or History.</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xmlns="" id="{CD236C81-D2CD-BE49-DD39-CC6F23C7794F}"/>
              </a:ext>
            </a:extLst>
          </p:cNvPr>
          <p:cNvSpPr>
            <a:spLocks noGrp="1"/>
          </p:cNvSpPr>
          <p:nvPr>
            <p:ph type="title"/>
          </p:nvPr>
        </p:nvSpPr>
        <p:spPr>
          <a:xfrm>
            <a:off x="1146679" y="422209"/>
            <a:ext cx="8911687" cy="859457"/>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INTRODUCTION</a:t>
            </a:r>
          </a:p>
        </p:txBody>
      </p:sp>
      <p:pic>
        <p:nvPicPr>
          <p:cNvPr id="8" name="Picture 7">
            <a:extLst>
              <a:ext uri="{FF2B5EF4-FFF2-40B4-BE49-F238E27FC236}">
                <a16:creationId xmlns:a16="http://schemas.microsoft.com/office/drawing/2014/main" xmlns="" id="{A6747807-1C97-2964-2694-E2B4180E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552" y="1651517"/>
            <a:ext cx="4885765" cy="4363802"/>
          </a:xfrm>
          <a:prstGeom prst="rect">
            <a:avLst/>
          </a:prstGeom>
        </p:spPr>
      </p:pic>
    </p:spTree>
    <p:extLst>
      <p:ext uri="{BB962C8B-B14F-4D97-AF65-F5344CB8AC3E}">
        <p14:creationId xmlns:p14="http://schemas.microsoft.com/office/powerpoint/2010/main" val="143923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14C37-6162-CB38-3736-F11811D9EC42}"/>
              </a:ext>
            </a:extLst>
          </p:cNvPr>
          <p:cNvSpPr>
            <a:spLocks noGrp="1"/>
          </p:cNvSpPr>
          <p:nvPr>
            <p:ph type="title"/>
          </p:nvPr>
        </p:nvSpPr>
        <p:spPr>
          <a:xfrm>
            <a:off x="753035" y="2296356"/>
            <a:ext cx="5719181" cy="3118711"/>
          </a:xfrm>
        </p:spPr>
        <p:txBody>
          <a:bodyPr>
            <a:normAutofit/>
          </a:bodyPr>
          <a:lstStyle/>
          <a:p>
            <a:pPr lvl="1" algn="l">
              <a:lnSpc>
                <a:spcPct val="150000"/>
              </a:lnSpc>
            </a:pPr>
            <a:r>
              <a:rPr lang="en-US" sz="2000" dirty="0">
                <a:solidFill>
                  <a:schemeClr val="tx1">
                    <a:lumMod val="95000"/>
                  </a:schemeClr>
                </a:solidFill>
              </a:rPr>
              <a:t>Database: MySql Workbench</a:t>
            </a:r>
            <a:br>
              <a:rPr lang="en-US" sz="2000" dirty="0">
                <a:solidFill>
                  <a:schemeClr val="tx1">
                    <a:lumMod val="95000"/>
                  </a:schemeClr>
                </a:solidFill>
              </a:rPr>
            </a:br>
            <a:r>
              <a:rPr lang="en-US" sz="2000" dirty="0">
                <a:solidFill>
                  <a:schemeClr val="tx1">
                    <a:lumMod val="95000"/>
                  </a:schemeClr>
                </a:solidFill>
              </a:rPr>
              <a:t>Back-end: Spring Boot Suite Tool</a:t>
            </a:r>
            <a:br>
              <a:rPr lang="en-US" sz="2000" dirty="0">
                <a:solidFill>
                  <a:schemeClr val="tx1">
                    <a:lumMod val="95000"/>
                  </a:schemeClr>
                </a:solidFill>
              </a:rPr>
            </a:br>
            <a:r>
              <a:rPr lang="en-US" sz="2000" dirty="0">
                <a:solidFill>
                  <a:schemeClr val="tx1">
                    <a:lumMod val="95000"/>
                  </a:schemeClr>
                </a:solidFill>
              </a:rPr>
              <a:t>Front-End: Angular With VS-Code</a:t>
            </a:r>
            <a:br>
              <a:rPr lang="en-US" sz="2000" dirty="0">
                <a:solidFill>
                  <a:schemeClr val="tx1">
                    <a:lumMod val="95000"/>
                  </a:schemeClr>
                </a:solidFill>
              </a:rPr>
            </a:br>
            <a:r>
              <a:rPr lang="en-US" sz="2000" dirty="0">
                <a:solidFill>
                  <a:schemeClr val="tx1">
                    <a:lumMod val="95000"/>
                  </a:schemeClr>
                </a:solidFill>
              </a:rPr>
              <a:t>Testing: Postman Tool, Selenium Test Ng</a:t>
            </a:r>
            <a:endParaRPr lang="en-IN" sz="2000" dirty="0">
              <a:solidFill>
                <a:schemeClr val="tx1">
                  <a:lumMod val="95000"/>
                </a:schemeClr>
              </a:solidFill>
            </a:endParaRPr>
          </a:p>
        </p:txBody>
      </p:sp>
      <p:sp>
        <p:nvSpPr>
          <p:cNvPr id="3" name="Content Placeholder 2">
            <a:extLst>
              <a:ext uri="{FF2B5EF4-FFF2-40B4-BE49-F238E27FC236}">
                <a16:creationId xmlns:a16="http://schemas.microsoft.com/office/drawing/2014/main" xmlns="" id="{B2E1DCC9-34BE-7212-B527-4666919548BE}"/>
              </a:ext>
            </a:extLst>
          </p:cNvPr>
          <p:cNvSpPr>
            <a:spLocks noGrp="1"/>
          </p:cNvSpPr>
          <p:nvPr>
            <p:ph idx="1"/>
          </p:nvPr>
        </p:nvSpPr>
        <p:spPr>
          <a:xfrm>
            <a:off x="753035" y="382291"/>
            <a:ext cx="8982636" cy="1084730"/>
          </a:xfrm>
        </p:spPr>
        <p:txBody>
          <a:bodyPr>
            <a:normAutofit/>
          </a:bodyPr>
          <a:lstStyle/>
          <a:p>
            <a:pPr marL="0" indent="0" algn="ctr">
              <a:buNone/>
            </a:pPr>
            <a:r>
              <a:rPr lang="en-US" sz="4000" b="1">
                <a:solidFill>
                  <a:schemeClr val="bg1"/>
                </a:solidFill>
                <a:latin typeface="Times New Roman" panose="02020603050405020304" pitchFamily="18" charset="0"/>
                <a:cs typeface="Times New Roman" panose="02020603050405020304" pitchFamily="18" charset="0"/>
              </a:rPr>
              <a:t>           </a:t>
            </a:r>
            <a:r>
              <a:rPr lang="en-US" sz="4000" b="1">
                <a:solidFill>
                  <a:srgbClr val="C00000"/>
                </a:solidFill>
                <a:latin typeface="Times New Roman" panose="02020603050405020304" pitchFamily="18" charset="0"/>
                <a:cs typeface="Times New Roman" panose="02020603050405020304" pitchFamily="18" charset="0"/>
              </a:rPr>
              <a:t>SOFTWARE </a:t>
            </a:r>
            <a:r>
              <a:rPr lang="en-US" sz="4000" b="1" dirty="0">
                <a:solidFill>
                  <a:srgbClr val="C00000"/>
                </a:solidFill>
                <a:latin typeface="Times New Roman" panose="02020603050405020304" pitchFamily="18" charset="0"/>
                <a:cs typeface="Times New Roman" panose="02020603050405020304" pitchFamily="18" charset="0"/>
              </a:rPr>
              <a:t>REQUIREMENTS</a:t>
            </a:r>
            <a:endParaRPr lang="en-IN" sz="4000" b="1" dirty="0">
              <a:solidFill>
                <a:srgbClr val="C00000"/>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xmlns="" id="{7A89C03E-FA55-0376-CCAB-1757F1F274EA}"/>
              </a:ext>
            </a:extLst>
          </p:cNvPr>
          <p:cNvGrpSpPr/>
          <p:nvPr/>
        </p:nvGrpSpPr>
        <p:grpSpPr>
          <a:xfrm>
            <a:off x="5374433" y="1628127"/>
            <a:ext cx="6223518" cy="3601745"/>
            <a:chOff x="4917564" y="1706880"/>
            <a:chExt cx="6838724" cy="3685850"/>
          </a:xfrm>
        </p:grpSpPr>
        <p:pic>
          <p:nvPicPr>
            <p:cNvPr id="5" name="Picture 4">
              <a:extLst>
                <a:ext uri="{FF2B5EF4-FFF2-40B4-BE49-F238E27FC236}">
                  <a16:creationId xmlns:a16="http://schemas.microsoft.com/office/drawing/2014/main" xmlns="" id="{32C0B746-FDD5-AEEA-657F-4A98AE4D3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604" y="1706880"/>
              <a:ext cx="3264684" cy="2176456"/>
            </a:xfrm>
            <a:prstGeom prst="rect">
              <a:avLst/>
            </a:prstGeom>
          </p:spPr>
        </p:pic>
        <p:pic>
          <p:nvPicPr>
            <p:cNvPr id="6" name="Picture 5">
              <a:extLst>
                <a:ext uri="{FF2B5EF4-FFF2-40B4-BE49-F238E27FC236}">
                  <a16:creationId xmlns:a16="http://schemas.microsoft.com/office/drawing/2014/main" xmlns="" id="{D7D7D0FA-2C8A-1535-79CF-9C8DDF0E12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10000" r="90000">
                          <a14:foregroundMark x1="49722" y1="8182" x2="49722" y2="8182"/>
                          <a14:foregroundMark x1="51111" y1="91818" x2="51111" y2="91818"/>
                          <a14:foregroundMark x1="50000" y1="7273" x2="50000" y2="7273"/>
                          <a14:foregroundMark x1="52500" y1="92727" x2="52500" y2="92727"/>
                          <a14:foregroundMark x1="47222" y1="53636" x2="47222" y2="53636"/>
                          <a14:foregroundMark x1="46389" y1="53182" x2="48333" y2="54091"/>
                          <a14:foregroundMark x1="57222" y1="36364" x2="45833" y2="50000"/>
                          <a14:foregroundMark x1="57778" y1="37727" x2="35556" y2="68182"/>
                          <a14:foregroundMark x1="35556" y1="68182" x2="46389" y2="59091"/>
                          <a14:foregroundMark x1="61667" y1="25455" x2="64722" y2="27273"/>
                          <a14:foregroundMark x1="64722" y1="25455" x2="64722" y2="25455"/>
                          <a14:foregroundMark x1="63889" y1="25455" x2="61111" y2="32273"/>
                          <a14:foregroundMark x1="62778" y1="26818" x2="65000" y2="34091"/>
                          <a14:foregroundMark x1="57500" y1="43636" x2="52778" y2="58182"/>
                          <a14:foregroundMark x1="34722" y1="70000" x2="39167" y2="75909"/>
                        </a14:backgroundRemoval>
                      </a14:imgEffect>
                    </a14:imgLayer>
                  </a14:imgProps>
                </a:ext>
                <a:ext uri="{28A0092B-C50C-407E-A947-70E740481C1C}">
                  <a14:useLocalDpi xmlns:a14="http://schemas.microsoft.com/office/drawing/2010/main" val="0"/>
                </a:ext>
              </a:extLst>
            </a:blip>
            <a:stretch>
              <a:fillRect/>
            </a:stretch>
          </p:blipFill>
          <p:spPr>
            <a:xfrm>
              <a:off x="5194969" y="4141509"/>
              <a:ext cx="2047453" cy="1251221"/>
            </a:xfrm>
            <a:prstGeom prst="rect">
              <a:avLst/>
            </a:prstGeom>
          </p:spPr>
        </p:pic>
        <p:pic>
          <p:nvPicPr>
            <p:cNvPr id="7" name="Picture 6">
              <a:extLst>
                <a:ext uri="{FF2B5EF4-FFF2-40B4-BE49-F238E27FC236}">
                  <a16:creationId xmlns:a16="http://schemas.microsoft.com/office/drawing/2014/main" xmlns="" id="{D5FD1E81-18B1-01D6-70B3-681E930FB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7564" y="2397364"/>
              <a:ext cx="1206301" cy="1156358"/>
            </a:xfrm>
            <a:prstGeom prst="rect">
              <a:avLst/>
            </a:prstGeom>
          </p:spPr>
        </p:pic>
        <p:pic>
          <p:nvPicPr>
            <p:cNvPr id="8" name="Picture 7">
              <a:extLst>
                <a:ext uri="{FF2B5EF4-FFF2-40B4-BE49-F238E27FC236}">
                  <a16:creationId xmlns:a16="http://schemas.microsoft.com/office/drawing/2014/main" xmlns="" id="{B71FC880-EE34-795D-B6CE-6BC2D186A1C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8020" b="26773"/>
            <a:stretch/>
          </p:blipFill>
          <p:spPr>
            <a:xfrm>
              <a:off x="7696104" y="4224754"/>
              <a:ext cx="3599259" cy="1084730"/>
            </a:xfrm>
            <a:prstGeom prst="rect">
              <a:avLst/>
            </a:prstGeom>
          </p:spPr>
        </p:pic>
        <p:pic>
          <p:nvPicPr>
            <p:cNvPr id="9" name="Picture 8">
              <a:extLst>
                <a:ext uri="{FF2B5EF4-FFF2-40B4-BE49-F238E27FC236}">
                  <a16:creationId xmlns:a16="http://schemas.microsoft.com/office/drawing/2014/main" xmlns="" id="{A8021134-2F25-1917-21B7-5A8D07A9E3BB}"/>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001968" y="2239785"/>
              <a:ext cx="1388271" cy="1388271"/>
            </a:xfrm>
            <a:prstGeom prst="rect">
              <a:avLst/>
            </a:prstGeom>
          </p:spPr>
        </p:pic>
      </p:grpSp>
    </p:spTree>
    <p:extLst>
      <p:ext uri="{BB962C8B-B14F-4D97-AF65-F5344CB8AC3E}">
        <p14:creationId xmlns:p14="http://schemas.microsoft.com/office/powerpoint/2010/main" val="68217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F2A568D-F9CA-6567-99E7-E547E0619B0D}"/>
              </a:ext>
            </a:extLst>
          </p:cNvPr>
          <p:cNvSpPr txBox="1"/>
          <p:nvPr/>
        </p:nvSpPr>
        <p:spPr>
          <a:xfrm>
            <a:off x="832757" y="2359386"/>
            <a:ext cx="4914900" cy="1323439"/>
          </a:xfrm>
          <a:prstGeom prst="rect">
            <a:avLst/>
          </a:prstGeom>
          <a:noFill/>
        </p:spPr>
        <p:txBody>
          <a:bodyPr wrap="square">
            <a:spAutoFit/>
          </a:bodyPr>
          <a:lstStyle/>
          <a:p>
            <a:r>
              <a:rPr lang="en-GB" sz="4000" b="1" dirty="0">
                <a:solidFill>
                  <a:srgbClr val="C00000"/>
                </a:solidFill>
                <a:latin typeface="Times New Roman" panose="02020603050405020304" pitchFamily="18" charset="0"/>
                <a:cs typeface="Times New Roman" panose="02020603050405020304" pitchFamily="18" charset="0"/>
              </a:rPr>
              <a:t>ADMIN AND USER COMPONENTS</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xmlns="" id="{C7EDF7E5-CBE6-63E5-DA95-6027FAD98919}"/>
              </a:ext>
            </a:extLst>
          </p:cNvPr>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7385" b="17363"/>
          <a:stretch/>
        </p:blipFill>
        <p:spPr bwMode="auto">
          <a:xfrm>
            <a:off x="7116523" y="1680572"/>
            <a:ext cx="3965911" cy="3581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746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FA0AD68-8AA1-1B12-DA00-ED79017773DA}"/>
              </a:ext>
            </a:extLst>
          </p:cNvPr>
          <p:cNvSpPr>
            <a:spLocks noGrp="1"/>
          </p:cNvSpPr>
          <p:nvPr>
            <p:ph type="ctrTitle"/>
          </p:nvPr>
        </p:nvSpPr>
        <p:spPr>
          <a:xfrm>
            <a:off x="684212" y="685800"/>
            <a:ext cx="8861004" cy="807098"/>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ADMIN COMPONENTS</a:t>
            </a:r>
          </a:p>
        </p:txBody>
      </p:sp>
      <p:sp>
        <p:nvSpPr>
          <p:cNvPr id="4" name="Subtitle 3">
            <a:extLst>
              <a:ext uri="{FF2B5EF4-FFF2-40B4-BE49-F238E27FC236}">
                <a16:creationId xmlns:a16="http://schemas.microsoft.com/office/drawing/2014/main" xmlns="" id="{03FB4352-DE84-45D6-478B-40F04F84FF07}"/>
              </a:ext>
            </a:extLst>
          </p:cNvPr>
          <p:cNvSpPr>
            <a:spLocks noGrp="1"/>
          </p:cNvSpPr>
          <p:nvPr>
            <p:ph type="subTitle" idx="1"/>
          </p:nvPr>
        </p:nvSpPr>
        <p:spPr>
          <a:xfrm>
            <a:off x="3021530" y="1973424"/>
            <a:ext cx="5001882" cy="4198776"/>
          </a:xfrm>
        </p:spPr>
        <p:txBody>
          <a:bodyPr>
            <a:normAutofit fontScale="85000" lnSpcReduction="10000"/>
          </a:bodyPr>
          <a:lstStyle/>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Welcome page</a:t>
            </a: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Admin dashboard</a:t>
            </a:r>
          </a:p>
          <a:p>
            <a:pPr marL="342900" indent="-342900">
              <a:lnSpc>
                <a:spcPct val="150000"/>
              </a:lnSpc>
              <a:buFont typeface="Wingdings" panose="05000000000000000000" pitchFamily="2" charset="2"/>
              <a:buChar char="§"/>
            </a:pPr>
            <a:r>
              <a:rPr lang="en-IN" cap="none" dirty="0">
                <a:solidFill>
                  <a:schemeClr val="tx1"/>
                </a:solidFill>
                <a:latin typeface="Times New Roman" panose="02020603050405020304" pitchFamily="18" charset="0"/>
                <a:cs typeface="Times New Roman" panose="02020603050405020304" pitchFamily="18" charset="0"/>
              </a:rPr>
              <a:t>Admin Registration</a:t>
            </a:r>
            <a:endParaRPr lang="en-IN" sz="2000"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Admin login</a:t>
            </a: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Reset Password</a:t>
            </a:r>
          </a:p>
          <a:p>
            <a:pPr marL="342900" indent="-342900">
              <a:lnSpc>
                <a:spcPct val="150000"/>
              </a:lnSpc>
              <a:buFont typeface="Wingdings" panose="05000000000000000000" pitchFamily="2" charset="2"/>
              <a:buChar char="§"/>
            </a:pPr>
            <a:r>
              <a:rPr lang="en-IN" cap="none">
                <a:solidFill>
                  <a:schemeClr val="tx1"/>
                </a:solidFill>
                <a:latin typeface="Times New Roman" panose="02020603050405020304" pitchFamily="18" charset="0"/>
                <a:cs typeface="Times New Roman" panose="02020603050405020304" pitchFamily="18" charset="0"/>
              </a:rPr>
              <a:t>Restore Medicines</a:t>
            </a:r>
            <a:endParaRPr lang="en-IN"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cap="none">
                <a:solidFill>
                  <a:schemeClr val="tx1"/>
                </a:solidFill>
                <a:latin typeface="Times New Roman" panose="02020603050405020304" pitchFamily="18" charset="0"/>
                <a:cs typeface="Times New Roman" panose="02020603050405020304" pitchFamily="18" charset="0"/>
              </a:rPr>
              <a:t>Update, delete or Modify User details</a:t>
            </a:r>
          </a:p>
          <a:p>
            <a:pPr marL="342900" indent="-342900">
              <a:lnSpc>
                <a:spcPct val="150000"/>
              </a:lnSpc>
              <a:buFont typeface="Wingdings" panose="05000000000000000000" pitchFamily="2" charset="2"/>
              <a:buChar char="§"/>
            </a:pPr>
            <a:r>
              <a:rPr lang="en-IN" sz="2000" cap="none">
                <a:solidFill>
                  <a:schemeClr val="tx1"/>
                </a:solidFill>
                <a:latin typeface="Times New Roman" panose="02020603050405020304" pitchFamily="18" charset="0"/>
                <a:cs typeface="Times New Roman" panose="02020603050405020304" pitchFamily="18" charset="0"/>
              </a:rPr>
              <a:t>Check Order Details.</a:t>
            </a:r>
            <a:endParaRPr lang="en-IN" sz="2000" cap="none" dirty="0">
              <a:solidFill>
                <a:schemeClr val="tx1"/>
              </a:solidFill>
              <a:latin typeface="Times New Roman" panose="02020603050405020304" pitchFamily="18" charset="0"/>
              <a:cs typeface="Times New Roman" panose="02020603050405020304" pitchFamily="18" charset="0"/>
            </a:endParaRPr>
          </a:p>
          <a:p>
            <a:r>
              <a:rPr lang="en-IN" cap="none" dirty="0"/>
              <a:t>	</a:t>
            </a:r>
            <a:r>
              <a:rPr lang="en-IN" dirty="0"/>
              <a:t>		</a:t>
            </a:r>
          </a:p>
        </p:txBody>
      </p:sp>
    </p:spTree>
    <p:extLst>
      <p:ext uri="{BB962C8B-B14F-4D97-AF65-F5344CB8AC3E}">
        <p14:creationId xmlns:p14="http://schemas.microsoft.com/office/powerpoint/2010/main" val="33234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9B4E5-7F53-FB57-5505-98821C2B04E5}"/>
              </a:ext>
            </a:extLst>
          </p:cNvPr>
          <p:cNvSpPr>
            <a:spLocks noGrp="1"/>
          </p:cNvSpPr>
          <p:nvPr>
            <p:ph type="ctrTitle"/>
          </p:nvPr>
        </p:nvSpPr>
        <p:spPr>
          <a:xfrm>
            <a:off x="684212" y="685800"/>
            <a:ext cx="9346196" cy="788437"/>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USER COMPONENTS</a:t>
            </a:r>
          </a:p>
        </p:txBody>
      </p:sp>
      <p:sp>
        <p:nvSpPr>
          <p:cNvPr id="3" name="Subtitle 2">
            <a:extLst>
              <a:ext uri="{FF2B5EF4-FFF2-40B4-BE49-F238E27FC236}">
                <a16:creationId xmlns:a16="http://schemas.microsoft.com/office/drawing/2014/main" xmlns="" id="{9A941A5D-D0DF-E9AC-E548-E552DED33BB8}"/>
              </a:ext>
            </a:extLst>
          </p:cNvPr>
          <p:cNvSpPr>
            <a:spLocks noGrp="1"/>
          </p:cNvSpPr>
          <p:nvPr>
            <p:ph type="subTitle" idx="1"/>
          </p:nvPr>
        </p:nvSpPr>
        <p:spPr>
          <a:xfrm>
            <a:off x="3039035" y="1474238"/>
            <a:ext cx="5423647" cy="5150680"/>
          </a:xfrm>
        </p:spPr>
        <p:txBody>
          <a:bodyPr>
            <a:normAutofit/>
          </a:bodyPr>
          <a:lstStyle/>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dashboard</a:t>
            </a:r>
          </a:p>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register</a:t>
            </a:r>
          </a:p>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login</a:t>
            </a:r>
          </a:p>
          <a:p>
            <a:pPr marL="342900" indent="-342900">
              <a:lnSpc>
                <a:spcPct val="150000"/>
              </a:lnSpc>
              <a:buFont typeface="Wingdings" panose="05000000000000000000" pitchFamily="2" charset="2"/>
              <a:buChar char="§"/>
            </a:pPr>
            <a:r>
              <a:rPr lang="en-IN" cap="none" dirty="0">
                <a:solidFill>
                  <a:schemeClr val="tx1"/>
                </a:solidFill>
                <a:latin typeface="Times New Roman" panose="02020603050405020304" pitchFamily="18" charset="0"/>
                <a:cs typeface="Times New Roman" panose="02020603050405020304" pitchFamily="18" charset="0"/>
              </a:rPr>
              <a:t>Reset Password</a:t>
            </a: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profile</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Search Medicines and Adding to Cart</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Place order, Cancel order</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Make Payment </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Download the receipt</a:t>
            </a:r>
          </a:p>
          <a:p>
            <a:pPr marL="342900" indent="-342900">
              <a:lnSpc>
                <a:spcPct val="150000"/>
              </a:lnSpc>
              <a:buFont typeface="Wingdings" panose="05000000000000000000" pitchFamily="2" charset="2"/>
              <a:buChar char="§"/>
            </a:pP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endParaRPr lang="en-US" sz="2000" cap="none"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IN" sz="20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56116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3169</TotalTime>
  <Words>688</Words>
  <Application>Microsoft Office PowerPoint</Application>
  <PresentationFormat>Widescreen</PresentationFormat>
  <Paragraphs>149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Century Gothic</vt:lpstr>
      <vt:lpstr>Times New Roman</vt:lpstr>
      <vt:lpstr>Wingdings</vt:lpstr>
      <vt:lpstr>Wingdings 3</vt:lpstr>
      <vt:lpstr>Wisp</vt:lpstr>
      <vt:lpstr>REAL LIFE LAB (RLL) PROJECT</vt:lpstr>
      <vt:lpstr>CONTENTS</vt:lpstr>
      <vt:lpstr>MODULES</vt:lpstr>
      <vt:lpstr>OBJECTIVES</vt:lpstr>
      <vt:lpstr>INTRODUCTION</vt:lpstr>
      <vt:lpstr>Database: MySql Workbench Back-end: Spring Boot Suite Tool Front-End: Angular With VS-Code Testing: Postman Tool, Selenium Test Ng</vt:lpstr>
      <vt:lpstr>PowerPoint Presentation</vt:lpstr>
      <vt:lpstr>ADMIN COMPONENTS</vt:lpstr>
      <vt:lpstr>USER COMPONENTS</vt:lpstr>
      <vt:lpstr>At welcome page we can access sign in and sign up Pages.  </vt:lpstr>
      <vt:lpstr>SIGN UP</vt:lpstr>
      <vt:lpstr>SIGN IN(Admin and user)</vt:lpstr>
      <vt:lpstr>RESET PASSWORD</vt:lpstr>
      <vt:lpstr>NAVIGATION PAGE</vt:lpstr>
      <vt:lpstr>PowerPoint Presentation</vt:lpstr>
      <vt:lpstr> </vt:lpstr>
      <vt:lpstr>   In this page admin can see all users added details and can able to add, update, and delete the user information, by leaving the username and password unaltered.</vt:lpstr>
      <vt:lpstr>DATABASE SCHEMA</vt:lpstr>
      <vt:lpstr>Medicines details                                        Order details</vt:lpstr>
      <vt:lpstr>PowerPoint Presentation</vt:lpstr>
      <vt:lpstr>ORDER VIEW BY ADMIN</vt:lpstr>
      <vt:lpstr>PowerPoint Presentation</vt:lpstr>
      <vt:lpstr>USER/ADMIN REVIEW</vt:lpstr>
      <vt:lpstr>PowerPoint Presentation</vt:lpstr>
      <vt:lpstr>ADMIN/USER QUERY</vt:lpstr>
      <vt:lpstr>PowerPoint Presentation</vt:lpstr>
      <vt:lpstr>POSTMAN TESTING REPORTS</vt:lpstr>
      <vt:lpstr>PowerPoint Presentation</vt:lpstr>
      <vt:lpstr>PowerPoint Presentation</vt:lpstr>
      <vt:lpstr>PowerPoint Presentation</vt:lpstr>
      <vt:lpstr>PowerPoint Presentation</vt:lpstr>
      <vt:lpstr>TESTING REPORTS</vt:lpstr>
      <vt:lpstr>       ADMIN TEST EMAILABLE REPORT</vt:lpstr>
      <vt:lpstr>ADMIN TEST INDEX</vt:lpstr>
      <vt:lpstr>USER EMAILABLE TEST REPORT</vt:lpstr>
      <vt:lpstr>USER TEST INDEX</vt:lpstr>
      <vt:lpstr>CONCLUSION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LIFE LAB (RLL) PROJECT</dc:title>
  <dc:creator>Gokul S</dc:creator>
  <cp:lastModifiedBy>hp</cp:lastModifiedBy>
  <cp:revision>139</cp:revision>
  <dcterms:created xsi:type="dcterms:W3CDTF">2024-02-26T09:57:43Z</dcterms:created>
  <dcterms:modified xsi:type="dcterms:W3CDTF">2024-03-27T13:18:58Z</dcterms:modified>
</cp:coreProperties>
</file>